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1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12.xml" ContentType="application/vnd.openxmlformats-officedocument.theme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85" r:id="rId2"/>
    <p:sldMasterId id="2147484299" r:id="rId3"/>
    <p:sldMasterId id="2147484311" r:id="rId4"/>
    <p:sldMasterId id="2147484813" r:id="rId5"/>
    <p:sldMasterId id="2147484825" r:id="rId6"/>
    <p:sldMasterId id="2147484837" r:id="rId7"/>
    <p:sldMasterId id="2147484849" r:id="rId8"/>
    <p:sldMasterId id="2147484861" r:id="rId9"/>
    <p:sldMasterId id="2147484873" r:id="rId10"/>
    <p:sldMasterId id="2147484887" r:id="rId11"/>
    <p:sldMasterId id="2147484911" r:id="rId12"/>
    <p:sldMasterId id="2147484972" r:id="rId13"/>
  </p:sldMasterIdLst>
  <p:notesMasterIdLst>
    <p:notesMasterId r:id="rId74"/>
  </p:notesMasterIdLst>
  <p:handoutMasterIdLst>
    <p:handoutMasterId r:id="rId75"/>
  </p:handoutMasterIdLst>
  <p:sldIdLst>
    <p:sldId id="727" r:id="rId14"/>
    <p:sldId id="728" r:id="rId15"/>
    <p:sldId id="818" r:id="rId16"/>
    <p:sldId id="774" r:id="rId17"/>
    <p:sldId id="775" r:id="rId18"/>
    <p:sldId id="776" r:id="rId19"/>
    <p:sldId id="777" r:id="rId20"/>
    <p:sldId id="778" r:id="rId21"/>
    <p:sldId id="779" r:id="rId22"/>
    <p:sldId id="502" r:id="rId23"/>
    <p:sldId id="539" r:id="rId24"/>
    <p:sldId id="815" r:id="rId25"/>
    <p:sldId id="791" r:id="rId26"/>
    <p:sldId id="792" r:id="rId27"/>
    <p:sldId id="793" r:id="rId28"/>
    <p:sldId id="794" r:id="rId29"/>
    <p:sldId id="795" r:id="rId30"/>
    <p:sldId id="796" r:id="rId31"/>
    <p:sldId id="798" r:id="rId32"/>
    <p:sldId id="799" r:id="rId33"/>
    <p:sldId id="730" r:id="rId34"/>
    <p:sldId id="732" r:id="rId35"/>
    <p:sldId id="733" r:id="rId36"/>
    <p:sldId id="734" r:id="rId37"/>
    <p:sldId id="735" r:id="rId38"/>
    <p:sldId id="736" r:id="rId39"/>
    <p:sldId id="737" r:id="rId40"/>
    <p:sldId id="738" r:id="rId41"/>
    <p:sldId id="739" r:id="rId42"/>
    <p:sldId id="741" r:id="rId43"/>
    <p:sldId id="742" r:id="rId44"/>
    <p:sldId id="743" r:id="rId45"/>
    <p:sldId id="744" r:id="rId46"/>
    <p:sldId id="745" r:id="rId47"/>
    <p:sldId id="746" r:id="rId48"/>
    <p:sldId id="747" r:id="rId49"/>
    <p:sldId id="748" r:id="rId50"/>
    <p:sldId id="761" r:id="rId51"/>
    <p:sldId id="762" r:id="rId52"/>
    <p:sldId id="751" r:id="rId53"/>
    <p:sldId id="752" r:id="rId54"/>
    <p:sldId id="753" r:id="rId55"/>
    <p:sldId id="816" r:id="rId56"/>
    <p:sldId id="817" r:id="rId57"/>
    <p:sldId id="754" r:id="rId58"/>
    <p:sldId id="755" r:id="rId59"/>
    <p:sldId id="759" r:id="rId60"/>
    <p:sldId id="763" r:id="rId61"/>
    <p:sldId id="764" r:id="rId62"/>
    <p:sldId id="765" r:id="rId63"/>
    <p:sldId id="766" r:id="rId64"/>
    <p:sldId id="767" r:id="rId65"/>
    <p:sldId id="768" r:id="rId66"/>
    <p:sldId id="769" r:id="rId67"/>
    <p:sldId id="770" r:id="rId68"/>
    <p:sldId id="771" r:id="rId69"/>
    <p:sldId id="757" r:id="rId70"/>
    <p:sldId id="758" r:id="rId71"/>
    <p:sldId id="772" r:id="rId72"/>
    <p:sldId id="814" r:id="rId7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2" autoAdjust="0"/>
    <p:restoredTop sz="64706" autoAdjust="0"/>
  </p:normalViewPr>
  <p:slideViewPr>
    <p:cSldViewPr>
      <p:cViewPr varScale="1">
        <p:scale>
          <a:sx n="44" d="100"/>
          <a:sy n="44" d="100"/>
        </p:scale>
        <p:origin x="62" y="11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16" Type="http://schemas.openxmlformats.org/officeDocument/2006/relationships/slide" Target="slides/slide3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43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2.wmf"/><Relationship Id="rId5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34.wmf"/><Relationship Id="rId7" Type="http://schemas.openxmlformats.org/officeDocument/2006/relationships/image" Target="../media/image43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6" Type="http://schemas.openxmlformats.org/officeDocument/2006/relationships/image" Target="../media/image42.wmf"/><Relationship Id="rId5" Type="http://schemas.openxmlformats.org/officeDocument/2006/relationships/image" Target="../media/image38.wmf"/><Relationship Id="rId4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34.wmf"/><Relationship Id="rId7" Type="http://schemas.openxmlformats.org/officeDocument/2006/relationships/image" Target="../media/image43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42.wmf"/><Relationship Id="rId5" Type="http://schemas.openxmlformats.org/officeDocument/2006/relationships/image" Target="../media/image38.wmf"/><Relationship Id="rId4" Type="http://schemas.openxmlformats.org/officeDocument/2006/relationships/image" Target="../media/image5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6E807D-3ADB-4D83-9389-BBA3092C708D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CS 376 Lecture 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6E70D-C0B5-46BF-B03E-51909C1A2A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0999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7F55557-A866-4D3B-9050-4DEB487AFAED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smtClean="0"/>
              <a:t>CS 376 Lecture 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E8CF1FF-1A43-4883-ACD0-FBA6EBC737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308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B506FEB-F5A1-451C-97F0-6BA49B3A2BC2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1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14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4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8570D-0386-41C4-87DD-7617E4715BCF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46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8570D-0386-41C4-87DD-7617E4715BC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78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8570D-0386-41C4-87DD-7617E4715BC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24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05374-3E96-4E23-AEB4-29E38B4337B8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88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9391C49-A166-4249-8C03-E694FA2F7DB1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317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 smtClean="0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5A3E3D0-E1C2-4808-8212-A469F6876C98}" type="slidenum">
              <a:rPr lang="en-US">
                <a:solidFill>
                  <a:prstClr val="black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95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2BC206A-AEDB-4212-9047-55EF8AE2A36E}" type="slidenum">
              <a:rPr lang="en-US">
                <a:solidFill>
                  <a:prstClr val="black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24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DD04658-8BC7-4C57-A4FF-347484C96EBF}" type="slidenum">
              <a:rPr lang="en-US">
                <a:solidFill>
                  <a:prstClr val="black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00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729F81B-A5C5-4020-8231-EB5608E3ACDD}" type="slidenum">
              <a:rPr lang="en-US">
                <a:solidFill>
                  <a:prstClr val="black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0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854AF03-B015-45AA-BF1C-1BAEF236B7C6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1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63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3944DBC-EF75-4F9A-96ED-62EB31B23792}" type="slidenum">
              <a:rPr lang="en-US">
                <a:solidFill>
                  <a:prstClr val="black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61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9391C49-A166-4249-8C03-E694FA2F7DB1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70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76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285B572-9C09-4A0C-BDEA-D9184CD3D247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0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151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285B572-9C09-4A0C-BDEA-D9184CD3D247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0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26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285B572-9C09-4A0C-BDEA-D9184CD3D247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0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65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AEDD747-9CE7-435A-86A4-4B2783148DB6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02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DF93E4B-58E4-425B-A4FE-84A9F57952A7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4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7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46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329D390-6A86-4A2D-8A50-43814E23FE30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52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5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1D83A-EF93-4124-9F75-6630F86B2A60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9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defRPr/>
            </a:pPr>
            <a:endParaRPr lang="en-US" dirty="0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B833E63-5558-4E10-BA6D-333217C0F89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74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0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1D83A-EF93-4124-9F75-6630F86B2A60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809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1D83A-EF93-4124-9F75-6630F86B2A60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82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1D83A-EF93-4124-9F75-6630F86B2A60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35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89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B7D210B-C1A3-45D2-8495-1647A48F5442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8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671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1D83A-EF93-4124-9F75-6630F86B2A60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76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08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81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21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68D9F50-6A56-479A-A954-B3C4CFE386B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18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24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429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974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29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656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257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687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8CF1FF-1A43-4883-ACD0-FBA6EBC737C6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611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1D83A-EF93-4124-9F75-6630F86B2A60}" type="slidenum">
              <a:rPr lang="en-US" smtClean="0">
                <a:solidFill>
                  <a:prstClr val="black"/>
                </a:solidFill>
              </a:rPr>
              <a:pPr/>
              <a:t>58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839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0BA4140-EEC5-4F43-B4C7-0B2D15FA055E}" type="slidenum">
              <a:rPr lang="en-US" sz="120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US" sz="12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84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CB53B157-9E9D-4940-9D57-A93980881B9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26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8570D-0386-41C4-87DD-7617E4715BC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0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8570D-0386-41C4-87DD-7617E4715BCF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06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8570D-0386-41C4-87DD-7617E4715BCF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38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51AAC8-C099-4930-B4F1-60A4B6C01DA7}" type="slidenum">
              <a:rPr lang="en-US">
                <a:solidFill>
                  <a:srgbClr val="000000"/>
                </a:solidFill>
                <a:latin typeface="Arial" charset="0"/>
              </a:rPr>
              <a:pPr/>
              <a:t>10</a:t>
            </a:fld>
            <a:endParaRPr lang="en-US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475" y="4560302"/>
            <a:ext cx="5364252" cy="4320770"/>
          </a:xfrm>
          <a:noFill/>
          <a:ln w="9525"/>
        </p:spPr>
        <p:txBody>
          <a:bodyPr/>
          <a:lstStyle/>
          <a:p>
            <a:endParaRPr lang="en-US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CS 376 Lecture 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4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E09B5E-3D5D-4550-B8CD-AC2CB1FC216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168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A07BA4-4C12-4A37-88CE-E58BCA4E27B2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8337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03440C-3550-41AF-86B2-0FFD1AC353A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0545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21484A-BE26-434F-8805-2EB6DCAB84AD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04454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E346A8-5573-4945-A428-FC792F62D0D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955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29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2BF7F1-1902-4B49-A08C-3CBE098E9AE1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ADDE71-21F6-483D-9DF7-FD3D0307AB57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56462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E41072A-8299-424B-BAE1-7FC11CB922E3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60B172-7313-4400-BFFA-7233A4682B36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90589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317AF5-FB00-4464-A215-9E2D505D7A8C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A2EB69-21F0-4F38-839E-6D28CEFBED28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9840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3837FB-8124-4271-9542-1AAA338360A4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922C1B-9408-4C84-A95B-70B21C7C14DC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56644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03BDADC-5A9C-4822-BB59-D79636D68937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093873-AEBC-4531-B925-8C83C9B5837B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431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949251-F9AF-4DEB-A87D-44998350C69A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F6EC65-2E06-40B9-BA89-82246DBBA1D7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33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80151A-03EF-4477-B7BC-7F0015D8BB85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962D54-79F9-4FCE-A840-43328CC8FF02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76370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B6FD60-7F60-4183-A475-719BBB91CD39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5E02EF-E4D4-46EC-9A20-D375F58ABB2B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82693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6D0B17-39C3-438B-91E6-BA37848D5A98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281166-855A-47CD-8267-D052A56C442C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0049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3E9411-2DE8-4051-B785-02C31FDF2336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767E98-10CC-4BCA-A654-668DD8BD2313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833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C8301E-46B0-423B-BF4B-EE8F184B498D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0534BB-592B-48A1-A02E-4D9DDA00B787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8432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2E7BC6-2DCE-4193-8ACC-FDBED14551BF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6A4C81-8922-41B0-8884-DE7D36EDF037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888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7EF0BB-1964-4462-85F0-EFA68DE0D63C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8B9B6E-C8E4-4476-AEDB-AB56C6822581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41011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21D7B5-FB61-4DA0-8FFD-66F83DB7C0F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90246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6FB719-6AF0-41D5-A966-5674B556141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329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93954291-B53F-4167-B13C-AE2EC741C814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1438F3-4C84-41B4-BDB6-EA4F4D86913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32449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1ACAE2-0CEA-4131-8908-8931E3E95AC6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1588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284263-143E-418C-97ED-3DE2DBA0A9B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5149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10EC4E-5D57-4C6D-B1E0-A7099829EA99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88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D35894-93A5-4F78-96AA-E46E9937F925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14625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5D098C-067B-4E78-A20C-4549FAB0AA5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99225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7DCF9E-41BC-4B4B-B880-D0DBD8AA379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52956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BFE8B1-9C24-44D9-B76E-D2681807B693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78141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ACF3838-B690-42FC-AB19-9E2A1230186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23205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4B62-C938-49EF-84AD-918AFF69B1D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835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8E287D8-EC99-4782-A6FE-4C4A0AE392A1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C12-256E-4D87-8584-65677B12AE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79757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A0BE-339D-47BA-B11E-CAB2BC85C58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98627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CA95-7897-4ECB-BD32-996A0A4B73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9074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423D-5CC2-4BFA-AC9F-B030B9BB30A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24380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E9CA2-338F-4F72-B42E-D076097E737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2216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09A9-73FE-420E-9498-9E83BCBFF9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94835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C65C-F7E7-44E8-8513-3F0EBCC0F9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9550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9F6A-E5C1-4317-B197-F2A3938781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2728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FC49-52C1-4C07-B7EB-66B7FA553BF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60966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BD61-0292-47A7-8A39-1E3B885686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1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D1F36C8-54B7-4AE8-B1E0-F4D53CF592BC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6284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92180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57857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54665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85535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57326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4937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9911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8923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756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A7BBAF5-EEFB-4429-9F85-07F7274D283C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286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D06A002-ADB8-493D-9326-DF5696BA2FB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F432C7CF-FE26-4524-9426-2DC625DF737C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38ED551-5A85-491E-BB6A-F216F6A719E9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AE7E320-14D3-429F-AFC6-5699FFE4ABD7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B64CBC8-16E0-40AA-AB00-61489B64698B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9A6EA9C-9E94-448A-9F80-4D4A710EEC05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E6163AB-2A25-497E-B47B-4B77E6227F5C}" type="slidenum">
              <a:rPr lang="en-US"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1DCA1D-F7B0-430C-A8C5-5CBCC4F0F2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9ADE3-FCDF-4463-98DF-A3BB246EF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DD44C-13B6-43E9-B085-CD81578FE9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3F6BE-DEF2-4D2D-9B66-1137B6788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847D38-6CF4-4CD4-AD80-D80F80268B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F5B07-1F5B-41CD-B8F7-A6C656B05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F95AC-DFF1-445D-9BA5-C6708CA814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FE9692-F914-46FE-8B7F-943FC75E9C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ECBB3-A493-453A-8AB8-CE897C74F1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8F6B9-8B8D-4125-BAE3-A2B4C83D6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3BE501-BFBB-4DD8-8109-6CFC894A0C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0EF9C-5BED-4038-AC21-63EC840530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2C09C-77C8-439D-BD9C-43601074F4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7D327-CCB1-4480-A8DE-C419EF342C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C0AF5-F903-4E6B-BDC1-C80EFDE1D5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AD8A8-29FC-49A8-956E-97F8F9B26C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1B549-441D-41B4-B936-33DB9796EF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245FE-CB41-43FC-8FAE-40F2C6ADBA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70CA4-34D6-4030-8C09-105C68AA89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E7F03-9BAB-483B-9BE8-D1FF050B3D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AFA0DE-03FD-48C6-AF45-E82A4F53E0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5A75B-BCBC-4051-9426-4E16BB8CC5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02626-126E-45CF-B230-E77179C76B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6BA3AF-B1C2-4B98-BF33-B98078396E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98D90A-8BC7-4F8C-865F-5A362942A0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703CC3-6C58-41D1-B275-851162B8D9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ABE30F-667B-4CD3-9E75-4F6C37BF1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253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645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5025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56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5107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0044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5385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0158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8529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75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2769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A40DBD8-E7D9-4A62-B8BC-3B732D6B2672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1193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E566EFA-554B-418F-ADD1-DB9C5AB14B09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3100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4EE4850-AF23-4C58-8CD6-D837C38FDA18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0845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0A60F57-826A-46C4-8159-338E979E65A1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1787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C389252-0947-469D-B2DC-4453C4066A44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027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D92B167-EC77-42CC-8331-0868A71BB1A0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8900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9671D4B-C557-494C-9A3D-5E7CA4CC62CB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9749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321A5F9-9B6F-4632-B03D-85EE8A9AE305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43143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D1C523-2CC7-4D99-80FF-47C1DC8B9069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76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767C923-232C-476C-9876-ADC8989AF1C5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1653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943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943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18B8569-A845-4BE7-9010-2B8DD48678BC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8022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1504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66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0256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6805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76995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3903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9967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9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79487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1552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8886-0BC7-475D-B093-678438923AC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A3DDC-98E1-4BA6-8E25-6025F043A9B3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85873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C3E35DC-4495-4266-9E86-D258BAB5D95D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78971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DFF970D-3EE0-4ED5-A054-D204EE4CFC6C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19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5F341D6-F55A-4A54-BC75-E3C08BE9D5EA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87426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9CBF183-D0DD-4DA9-8772-9EE5511C2119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7027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104DA1C-9F2C-484D-9D5E-2FC32A3A3E17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301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E3148CD-FCAD-40B7-97EC-F8D39CF6E553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9560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679D050-0C74-41E8-8605-B4A2775413D3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00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5B1FE1E-57E7-4F6C-88FC-F125E09B741C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064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DC38747-533C-4FA4-BB54-F187D54F41B5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0219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5A18E52-887D-412A-999B-1F10EE6F7AB8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878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C4F1A40-A785-4D87-AA45-7C4E90A1ED51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69186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C242E61-A159-4CC8-A7F4-19859861822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633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527DA4-6E60-4521-9C0F-FDDAD653A4B8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924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AE5B6EF-7331-4BC9-AD6A-8643A8933F4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4886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80CE8D-5D6B-40A3-800B-589DBB4BBCD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65400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DFDD22-D347-4D16-94A6-561F239C71F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5117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52F490-26B8-4624-B9BD-0568DD85434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51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.xml"/><Relationship Id="rId3" Type="http://schemas.openxmlformats.org/officeDocument/2006/relationships/slideLayout" Target="../slideLayouts/slideLayout142.xml"/><Relationship Id="rId7" Type="http://schemas.openxmlformats.org/officeDocument/2006/relationships/slideLayout" Target="../slideLayouts/slideLayout146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40.xml"/><Relationship Id="rId6" Type="http://schemas.openxmlformats.org/officeDocument/2006/relationships/slideLayout" Target="../slideLayouts/slideLayout145.xml"/><Relationship Id="rId11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3.xml"/><Relationship Id="rId9" Type="http://schemas.openxmlformats.org/officeDocument/2006/relationships/slideLayout" Target="../slideLayouts/slideLayout14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3819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+mj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C5EE8B-1047-40F6-9C64-BD7BD6435DE4}" type="datetimeFigureOut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2015/11/19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819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+mj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819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+mj-lt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CC5002-76B4-4A76-B9F2-EC739238F192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81959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81960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68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4" r:id="rId1"/>
    <p:sldLayoutId id="2147484875" r:id="rId2"/>
    <p:sldLayoutId id="2147484876" r:id="rId3"/>
    <p:sldLayoutId id="2147484877" r:id="rId4"/>
    <p:sldLayoutId id="2147484878" r:id="rId5"/>
    <p:sldLayoutId id="2147484879" r:id="rId6"/>
    <p:sldLayoutId id="2147484880" r:id="rId7"/>
    <p:sldLayoutId id="2147484881" r:id="rId8"/>
    <p:sldLayoutId id="2147484882" r:id="rId9"/>
    <p:sldLayoutId id="2147484883" r:id="rId10"/>
    <p:sldLayoutId id="2147484884" r:id="rId11"/>
    <p:sldLayoutId id="2147484885" r:id="rId12"/>
    <p:sldLayoutId id="2147484886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600">
          <a:solidFill>
            <a:schemeClr val="tx1"/>
          </a:solidFill>
          <a:latin typeface="+mn-lt"/>
          <a:ea typeface="+mn-ea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 sz="2000">
          <a:solidFill>
            <a:schemeClr val="tx1"/>
          </a:solidFill>
          <a:latin typeface="+mn-lt"/>
          <a:ea typeface="+mn-ea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1D5E4D-7859-4FDD-9452-44252EC0333E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69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8" r:id="rId1"/>
    <p:sldLayoutId id="2147484889" r:id="rId2"/>
    <p:sldLayoutId id="2147484890" r:id="rId3"/>
    <p:sldLayoutId id="2147484891" r:id="rId4"/>
    <p:sldLayoutId id="2147484892" r:id="rId5"/>
    <p:sldLayoutId id="2147484893" r:id="rId6"/>
    <p:sldLayoutId id="2147484894" r:id="rId7"/>
    <p:sldLayoutId id="2147484895" r:id="rId8"/>
    <p:sldLayoutId id="2147484896" r:id="rId9"/>
    <p:sldLayoutId id="2147484897" r:id="rId10"/>
    <p:sldLayoutId id="214748489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02E8B-8936-48F9-950F-ED1861CCCD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81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2" r:id="rId1"/>
    <p:sldLayoutId id="2147484913" r:id="rId2"/>
    <p:sldLayoutId id="2147484914" r:id="rId3"/>
    <p:sldLayoutId id="2147484915" r:id="rId4"/>
    <p:sldLayoutId id="2147484916" r:id="rId5"/>
    <p:sldLayoutId id="2147484917" r:id="rId6"/>
    <p:sldLayoutId id="2147484918" r:id="rId7"/>
    <p:sldLayoutId id="2147484919" r:id="rId8"/>
    <p:sldLayoutId id="2147484920" r:id="rId9"/>
    <p:sldLayoutId id="2147484921" r:id="rId10"/>
    <p:sldLayoutId id="2147484922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916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3" r:id="rId1"/>
    <p:sldLayoutId id="2147484974" r:id="rId2"/>
    <p:sldLayoutId id="2147484975" r:id="rId3"/>
    <p:sldLayoutId id="2147484976" r:id="rId4"/>
    <p:sldLayoutId id="2147484977" r:id="rId5"/>
    <p:sldLayoutId id="2147484978" r:id="rId6"/>
    <p:sldLayoutId id="2147484979" r:id="rId7"/>
    <p:sldLayoutId id="2147484980" r:id="rId8"/>
    <p:sldLayoutId id="2147484981" r:id="rId9"/>
    <p:sldLayoutId id="2147484982" r:id="rId10"/>
    <p:sldLayoutId id="21474849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15450411-D79B-45D5-B427-72AFF1F55D6E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0E79C33-613B-4A08-83FE-77A556999557}" type="slidenum">
              <a:rPr lang="en-US" b="1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0" r:id="rId1"/>
    <p:sldLayoutId id="2147484301" r:id="rId2"/>
    <p:sldLayoutId id="2147484302" r:id="rId3"/>
    <p:sldLayoutId id="2147484303" r:id="rId4"/>
    <p:sldLayoutId id="2147484304" r:id="rId5"/>
    <p:sldLayoutId id="2147484305" r:id="rId6"/>
    <p:sldLayoutId id="2147484306" r:id="rId7"/>
    <p:sldLayoutId id="2147484307" r:id="rId8"/>
    <p:sldLayoutId id="2147484308" r:id="rId9"/>
    <p:sldLayoutId id="2147484309" r:id="rId10"/>
    <p:sldLayoutId id="214748431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b="1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Arial" pitchFamily="34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4CE3B30-F572-4E98-B2EB-66342910C6AB}" type="slidenum">
              <a:rPr lang="en-US" b="1"/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b="1"/>
          </a:p>
        </p:txBody>
      </p:sp>
      <p:pic>
        <p:nvPicPr>
          <p:cNvPr id="20487" name="Picture 9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458200" y="6400800"/>
            <a:ext cx="609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152400" y="6337300"/>
            <a:ext cx="1600200" cy="520700"/>
            <a:chOff x="96" y="56"/>
            <a:chExt cx="1008" cy="328"/>
          </a:xfrm>
        </p:grpSpPr>
        <p:pic>
          <p:nvPicPr>
            <p:cNvPr id="20489" name="Picture 8"/>
            <p:cNvPicPr>
              <a:picLocks noChangeAspect="1" noChangeArrowheads="1"/>
            </p:cNvPicPr>
            <p:nvPr userDrawn="1"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96" y="56"/>
              <a:ext cx="1008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4" name="Rectangle 10"/>
            <p:cNvSpPr>
              <a:spLocks noChangeArrowheads="1"/>
            </p:cNvSpPr>
            <p:nvPr userDrawn="1"/>
          </p:nvSpPr>
          <p:spPr bwMode="auto">
            <a:xfrm>
              <a:off x="384" y="240"/>
              <a:ext cx="720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100" b="1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12" r:id="rId1"/>
    <p:sldLayoutId id="2147484313" r:id="rId2"/>
    <p:sldLayoutId id="2147484314" r:id="rId3"/>
    <p:sldLayoutId id="2147484315" r:id="rId4"/>
    <p:sldLayoutId id="2147484316" r:id="rId5"/>
    <p:sldLayoutId id="2147484317" r:id="rId6"/>
    <p:sldLayoutId id="2147484318" r:id="rId7"/>
    <p:sldLayoutId id="2147484319" r:id="rId8"/>
    <p:sldLayoutId id="2147484320" r:id="rId9"/>
    <p:sldLayoutId id="2147484321" r:id="rId10"/>
    <p:sldLayoutId id="2147484322" r:id="rId11"/>
    <p:sldLayoutId id="2147484323" r:id="rId12"/>
    <p:sldLayoutId id="2147484324" r:id="rId13"/>
    <p:sldLayoutId id="2147484325" r:id="rId14"/>
    <p:sldLayoutId id="2147484326" r:id="rId15"/>
    <p:sldLayoutId id="2147484327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23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4" r:id="rId1"/>
    <p:sldLayoutId id="2147484815" r:id="rId2"/>
    <p:sldLayoutId id="2147484816" r:id="rId3"/>
    <p:sldLayoutId id="2147484817" r:id="rId4"/>
    <p:sldLayoutId id="2147484818" r:id="rId5"/>
    <p:sldLayoutId id="2147484819" r:id="rId6"/>
    <p:sldLayoutId id="2147484820" r:id="rId7"/>
    <p:sldLayoutId id="2147484821" r:id="rId8"/>
    <p:sldLayoutId id="2147484822" r:id="rId9"/>
    <p:sldLayoutId id="2147484823" r:id="rId10"/>
    <p:sldLayoutId id="214748482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13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1341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85ABDCA-CF74-4D4C-9A6B-059BF259C8A3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99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6" r:id="rId1"/>
    <p:sldLayoutId id="2147484827" r:id="rId2"/>
    <p:sldLayoutId id="2147484828" r:id="rId3"/>
    <p:sldLayoutId id="2147484829" r:id="rId4"/>
    <p:sldLayoutId id="2147484830" r:id="rId5"/>
    <p:sldLayoutId id="2147484831" r:id="rId6"/>
    <p:sldLayoutId id="2147484832" r:id="rId7"/>
    <p:sldLayoutId id="2147484833" r:id="rId8"/>
    <p:sldLayoutId id="2147484834" r:id="rId9"/>
    <p:sldLayoutId id="2147484835" r:id="rId10"/>
    <p:sldLayoutId id="214748483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9pPr>
    </p:titleStyle>
    <p:bodyStyle>
      <a:lvl1pPr marL="342900" indent="-342900" algn="l" rtl="0" eaLnBrk="0" fontAlgn="base" hangingPunct="0">
        <a:spcBef>
          <a:spcPct val="4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E8886-0BC7-475D-B093-678438923A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A3DDC-98E1-4BA6-8E25-6025F043A9B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26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39" r:id="rId2"/>
    <p:sldLayoutId id="2147484840" r:id="rId3"/>
    <p:sldLayoutId id="2147484841" r:id="rId4"/>
    <p:sldLayoutId id="2147484842" r:id="rId5"/>
    <p:sldLayoutId id="2147484843" r:id="rId6"/>
    <p:sldLayoutId id="2147484844" r:id="rId7"/>
    <p:sldLayoutId id="2147484845" r:id="rId8"/>
    <p:sldLayoutId id="2147484846" r:id="rId9"/>
    <p:sldLayoutId id="2147484847" r:id="rId10"/>
    <p:sldLayoutId id="214748484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06C9F6E-F344-41CA-B292-68382B9587F9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1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  <p:sldLayoutId id="2147484857" r:id="rId8"/>
    <p:sldLayoutId id="2147484858" r:id="rId9"/>
    <p:sldLayoutId id="2147484859" r:id="rId10"/>
    <p:sldLayoutId id="214748486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Computer Vision - A Modern Approach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Set:  Model-based Vision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Slides by D.A. Forsyth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C6D01D-9E23-4E3E-B321-CA4D6A5AB7BC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25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imes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0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38.w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37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34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38.w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5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41.wmf"/><Relationship Id="rId5" Type="http://schemas.openxmlformats.org/officeDocument/2006/relationships/image" Target="../media/image39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23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22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46.wmf"/><Relationship Id="rId5" Type="http://schemas.openxmlformats.org/officeDocument/2006/relationships/image" Target="../media/image44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47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2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31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9.wmf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30.bin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50.wmf"/><Relationship Id="rId5" Type="http://schemas.openxmlformats.org/officeDocument/2006/relationships/image" Target="../media/image48.wmf"/><Relationship Id="rId15" Type="http://schemas.openxmlformats.org/officeDocument/2006/relationships/image" Target="../media/image42.wmf"/><Relationship Id="rId10" Type="http://schemas.openxmlformats.org/officeDocument/2006/relationships/oleObject" Target="../embeddings/oleObject27.bin"/><Relationship Id="rId19" Type="http://schemas.openxmlformats.org/officeDocument/2006/relationships/image" Target="../media/image51.wmf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2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32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7.vml"/><Relationship Id="rId6" Type="http://schemas.openxmlformats.org/officeDocument/2006/relationships/hyperlink" Target="http://www.umiacs.umd.edu/~joseph/support-vector-machines4.pdf" TargetMode="Externa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33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39.bin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5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54.wmf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notesSlide" Target="../notesSlides/notesSlide26.xml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43.bin"/><Relationship Id="rId4" Type="http://schemas.openxmlformats.org/officeDocument/2006/relationships/hyperlink" Target="http://www.umiacs.umd.edu/~joseph/support-vector-machines4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11.vml"/><Relationship Id="rId6" Type="http://schemas.openxmlformats.org/officeDocument/2006/relationships/hyperlink" Target="http://www.umiacs.umd.edu/~joseph/support-vector-machines4.pdf" TargetMode="Externa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45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umiacs.umd.edu/~joseph/support-vector-machines4.pdf" TargetMode="External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59.wmf"/><Relationship Id="rId10" Type="http://schemas.openxmlformats.org/officeDocument/2006/relationships/image" Target="../media/image61.wmf"/><Relationship Id="rId4" Type="http://schemas.openxmlformats.org/officeDocument/2006/relationships/oleObject" Target="../embeddings/oleObject46.bin"/><Relationship Id="rId9" Type="http://schemas.openxmlformats.org/officeDocument/2006/relationships/oleObject" Target="../embeddings/oleObject4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4.png"/><Relationship Id="rId5" Type="http://schemas.openxmlformats.org/officeDocument/2006/relationships/hyperlink" Target="http://lear.inrialpes.fr/people/triggs" TargetMode="External"/><Relationship Id="rId4" Type="http://schemas.openxmlformats.org/officeDocument/2006/relationships/hyperlink" Target="http://lear.inrialpes.fr/people/dala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49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68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4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19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53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-machines.org/softwar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4.xml"/><Relationship Id="rId4" Type="http://schemas.openxmlformats.org/officeDocument/2006/relationships/hyperlink" Target="http://www.csie.ntu.edu.tw/~cjlin/libsv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90600"/>
          </a:xfrm>
        </p:spPr>
        <p:txBody>
          <a:bodyPr/>
          <a:lstStyle/>
          <a:p>
            <a:r>
              <a:rPr lang="en-US" sz="3800" b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Nearest Neighbor </a:t>
            </a:r>
            <a:r>
              <a:rPr lang="en-US" sz="38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classification</a:t>
            </a:r>
            <a:endParaRPr lang="en-US" sz="38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1443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9200"/>
            <a:ext cx="7772400" cy="4724400"/>
          </a:xfrm>
        </p:spPr>
        <p:txBody>
          <a:bodyPr/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Assign label of nearest training data point to each test data point </a:t>
            </a:r>
          </a:p>
        </p:txBody>
      </p:sp>
      <p:pic>
        <p:nvPicPr>
          <p:cNvPr id="914436" name="Picture 4"/>
          <p:cNvPicPr>
            <a:picLocks noChangeAspect="1" noChangeArrowheads="1"/>
          </p:cNvPicPr>
          <p:nvPr/>
        </p:nvPicPr>
        <p:blipFill>
          <a:blip r:embed="rId3"/>
          <a:srcRect r="51339"/>
          <a:stretch>
            <a:fillRect/>
          </a:stretch>
        </p:blipFill>
        <p:spPr bwMode="auto">
          <a:xfrm>
            <a:off x="3200400" y="1981200"/>
            <a:ext cx="2740025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14437" name="Text Box 5"/>
          <p:cNvSpPr txBox="1">
            <a:spLocks noChangeArrowheads="1"/>
          </p:cNvSpPr>
          <p:nvPr/>
        </p:nvSpPr>
        <p:spPr bwMode="auto">
          <a:xfrm>
            <a:off x="2362200" y="5622925"/>
            <a:ext cx="43672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t>Voronoi</a:t>
            </a:r>
            <a:r>
              <a:rPr lang="en-US" sz="2000" dirty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t> partitioning of feature space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t>for </a:t>
            </a:r>
            <a:r>
              <a:rPr lang="en-US" sz="2000" dirty="0" smtClean="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t>2-category 2D data</a:t>
            </a:r>
            <a:endParaRPr lang="en-US" sz="2000" dirty="0">
              <a:solidFill>
                <a:srgbClr val="000000"/>
              </a:solidFill>
              <a:latin typeface="Tahoma" pitchFamily="34" charset="0"/>
              <a:cs typeface="Arial" pitchFamily="34" charset="0"/>
            </a:endParaRPr>
          </a:p>
        </p:txBody>
      </p:sp>
      <p:sp>
        <p:nvSpPr>
          <p:cNvPr id="914438" name="Text Box 6"/>
          <p:cNvSpPr txBox="1">
            <a:spLocks noChangeArrowheads="1"/>
          </p:cNvSpPr>
          <p:nvPr/>
        </p:nvSpPr>
        <p:spPr bwMode="auto">
          <a:xfrm>
            <a:off x="3279549" y="5013325"/>
            <a:ext cx="1297215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t>from Duda </a:t>
            </a:r>
            <a:r>
              <a:rPr lang="en-US" sz="1200" i="1">
                <a:solidFill>
                  <a:srgbClr val="000000"/>
                </a:solidFill>
                <a:latin typeface="Tahoma" pitchFamily="34" charset="0"/>
                <a:cs typeface="Arial" pitchFamily="34" charset="0"/>
              </a:rPr>
              <a:t>et al.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" y="2651125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00"/>
                </a:solidFill>
              </a:rPr>
              <a:t>Black = negative</a:t>
            </a:r>
          </a:p>
          <a:p>
            <a:r>
              <a:rPr lang="en-US" sz="2200" dirty="0" smtClean="0">
                <a:solidFill>
                  <a:srgbClr val="FF0000"/>
                </a:solidFill>
              </a:rPr>
              <a:t>Red = positive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191000" y="2727325"/>
            <a:ext cx="152400" cy="1524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72200" y="2753638"/>
            <a:ext cx="2667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Novel test example</a:t>
            </a:r>
            <a:endParaRPr lang="en-US" sz="2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 bwMode="auto">
          <a:xfrm rot="10800000">
            <a:off x="4343400" y="2829838"/>
            <a:ext cx="1828800" cy="1392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6172200" y="3413125"/>
            <a:ext cx="2438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Closest to a </a:t>
            </a:r>
            <a:r>
              <a:rPr lang="en-US" sz="22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positive</a:t>
            </a:r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example from the training set, so classify it as positive.</a:t>
            </a:r>
            <a:endParaRPr lang="en-US" sz="2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524000"/>
            <a:ext cx="1371600" cy="1371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1524000"/>
            <a:ext cx="1371600" cy="1371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1524000"/>
            <a:ext cx="1371600" cy="1371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1524000"/>
            <a:ext cx="1371600" cy="1371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168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1524000"/>
            <a:ext cx="1371600" cy="1371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1687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43800" y="1524000"/>
            <a:ext cx="1371600" cy="13716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1688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4800" y="3048000"/>
            <a:ext cx="1371600" cy="12938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1689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96000" y="3048000"/>
            <a:ext cx="1371600" cy="1295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1690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752600" y="3052763"/>
            <a:ext cx="1371600" cy="1290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1691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43800" y="3048000"/>
            <a:ext cx="1371600" cy="1295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1692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48200" y="3048000"/>
            <a:ext cx="1371600" cy="1295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71693" name="Picture 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200400" y="3071813"/>
            <a:ext cx="1371600" cy="12715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71694" name="Text Box 14"/>
          <p:cNvSpPr txBox="1">
            <a:spLocks noChangeArrowheads="1"/>
          </p:cNvSpPr>
          <p:nvPr/>
        </p:nvSpPr>
        <p:spPr bwMode="auto">
          <a:xfrm>
            <a:off x="1066800" y="5311775"/>
            <a:ext cx="7239000" cy="860425"/>
          </a:xfrm>
          <a:prstGeom prst="rect">
            <a:avLst/>
          </a:prstGeom>
          <a:noFill/>
          <a:ln w="38100">
            <a:solidFill>
              <a:srgbClr val="4D4D4D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A scene is a single surface that can be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000000"/>
                </a:solidFill>
              </a:rPr>
              <a:t>represented by global (statistical) descriptors</a:t>
            </a:r>
          </a:p>
        </p:txBody>
      </p:sp>
      <p:sp>
        <p:nvSpPr>
          <p:cNvPr id="71695" name="Rectangle 15"/>
          <p:cNvSpPr>
            <a:spLocks noChangeArrowheads="1"/>
          </p:cNvSpPr>
          <p:nvPr/>
        </p:nvSpPr>
        <p:spPr bwMode="auto">
          <a:xfrm>
            <a:off x="228600" y="152400"/>
            <a:ext cx="876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00000"/>
                </a:solidFill>
              </a:rPr>
              <a:t>Spatial Envelope Theory of Scene Representation</a:t>
            </a:r>
            <a:br>
              <a:rPr lang="en-US" sz="2800" b="1" dirty="0" smtClean="0">
                <a:solidFill>
                  <a:srgbClr val="000000"/>
                </a:solidFill>
              </a:rPr>
            </a:br>
            <a:r>
              <a:rPr lang="en-US" sz="2000" b="1" dirty="0" err="1" smtClean="0">
                <a:solidFill>
                  <a:srgbClr val="000000"/>
                </a:solidFill>
              </a:rPr>
              <a:t>Oliva</a:t>
            </a:r>
            <a:r>
              <a:rPr lang="en-US" sz="2000" b="1" dirty="0" smtClean="0">
                <a:solidFill>
                  <a:srgbClr val="000000"/>
                </a:solidFill>
              </a:rPr>
              <a:t> &amp; </a:t>
            </a:r>
            <a:r>
              <a:rPr lang="en-US" sz="2000" b="1" dirty="0" err="1" smtClean="0">
                <a:solidFill>
                  <a:srgbClr val="000000"/>
                </a:solidFill>
              </a:rPr>
              <a:t>Torralba</a:t>
            </a:r>
            <a:r>
              <a:rPr lang="en-US" sz="2000" b="1" dirty="0" smtClean="0">
                <a:solidFill>
                  <a:srgbClr val="000000"/>
                </a:solidFill>
              </a:rPr>
              <a:t> (2001)</a:t>
            </a:r>
          </a:p>
        </p:txBody>
      </p:sp>
      <p:sp>
        <p:nvSpPr>
          <p:cNvPr id="71696" name="AutoShape 16"/>
          <p:cNvSpPr>
            <a:spLocks noChangeArrowheads="1"/>
          </p:cNvSpPr>
          <p:nvPr/>
        </p:nvSpPr>
        <p:spPr bwMode="auto">
          <a:xfrm>
            <a:off x="4343400" y="4572000"/>
            <a:ext cx="609600" cy="609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2"/>
          </a:solidFill>
          <a:ln w="38100">
            <a:solidFill>
              <a:srgbClr val="1111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00" b="1" smtClean="0">
              <a:solidFill>
                <a:srgbClr val="0000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0" y="6172200"/>
            <a:ext cx="755576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388424" y="6207125"/>
            <a:ext cx="755576" cy="685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97" name="Rectangle 16"/>
          <p:cNvSpPr>
            <a:spLocks noChangeArrowheads="1"/>
          </p:cNvSpPr>
          <p:nvPr/>
        </p:nvSpPr>
        <p:spPr bwMode="auto">
          <a:xfrm>
            <a:off x="6912260" y="6572885"/>
            <a:ext cx="2233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Trebuchet MS" pitchFamily="34" charset="0"/>
              </a:rPr>
              <a:t>Slide Credit: </a:t>
            </a:r>
            <a:r>
              <a:rPr lang="en-US" sz="1400" b="1" dirty="0" err="1" smtClean="0">
                <a:solidFill>
                  <a:srgbClr val="000000"/>
                </a:solidFill>
                <a:latin typeface="Trebuchet MS" pitchFamily="34" charset="0"/>
              </a:rPr>
              <a:t>Aude</a:t>
            </a:r>
            <a:r>
              <a:rPr lang="en-US" sz="1400" b="1" dirty="0" smtClean="0">
                <a:solidFill>
                  <a:srgbClr val="000000"/>
                </a:solidFill>
                <a:latin typeface="Trebuchet MS" pitchFamily="34" charset="0"/>
              </a:rPr>
              <a:t> Olivia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Global texture: </a:t>
            </a:r>
            <a:br>
              <a:rPr lang="en-US" sz="4000" dirty="0" smtClean="0"/>
            </a:br>
            <a:r>
              <a:rPr lang="en-US" sz="4000" dirty="0" smtClean="0"/>
              <a:t>capturing the “Gist” of the scene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-21196" y="6449991"/>
            <a:ext cx="8229600" cy="579409"/>
          </a:xfrm>
        </p:spPr>
        <p:txBody>
          <a:bodyPr/>
          <a:lstStyle/>
          <a:p>
            <a:pPr>
              <a:buNone/>
            </a:pPr>
            <a:r>
              <a:rPr lang="en-US" sz="2000" dirty="0" err="1" smtClean="0"/>
              <a:t>Oliva</a:t>
            </a:r>
            <a:r>
              <a:rPr lang="en-US" sz="2000" dirty="0" smtClean="0"/>
              <a:t> &amp; </a:t>
            </a:r>
            <a:r>
              <a:rPr lang="en-US" sz="2000" dirty="0" err="1" smtClean="0"/>
              <a:t>Torralba</a:t>
            </a:r>
            <a:r>
              <a:rPr lang="en-US" sz="2000" dirty="0" smtClean="0"/>
              <a:t> IJCV 2001, </a:t>
            </a:r>
            <a:r>
              <a:rPr lang="en-US" sz="2000" dirty="0" err="1" smtClean="0"/>
              <a:t>Torralba</a:t>
            </a:r>
            <a:r>
              <a:rPr lang="en-US" sz="2000" dirty="0" smtClean="0"/>
              <a:t> et al. CVPR 2003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0670" t="38702" r="17936" b="24618"/>
          <a:stretch>
            <a:fillRect/>
          </a:stretch>
        </p:blipFill>
        <p:spPr bwMode="auto">
          <a:xfrm>
            <a:off x="592083" y="2370123"/>
            <a:ext cx="8012289" cy="3468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19057" y="1785915"/>
            <a:ext cx="8624943" cy="579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400" kern="0" dirty="0" smtClean="0">
                <a:solidFill>
                  <a:srgbClr val="000000"/>
                </a:solidFill>
              </a:rPr>
              <a:t>Capture global image properties while keeping some spatial information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72300" y="5373216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Gist descriptor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Which scene properties are relevant?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4525963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2800" b="1" dirty="0" smtClean="0"/>
              <a:t>Gist scene descriptor</a:t>
            </a:r>
            <a:endParaRPr lang="en-US" sz="2800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 smtClean="0"/>
              <a:t>Color Histograms  </a:t>
            </a:r>
            <a:r>
              <a:rPr lang="en-US" sz="2800" dirty="0" smtClean="0"/>
              <a:t>- L*A*B* 4x14x14 histograms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 err="1" smtClean="0"/>
              <a:t>Texton</a:t>
            </a:r>
            <a:r>
              <a:rPr lang="en-US" sz="2800" b="1" dirty="0" smtClean="0"/>
              <a:t> Histograms </a:t>
            </a:r>
            <a:r>
              <a:rPr lang="en-US" sz="2800" dirty="0" smtClean="0"/>
              <a:t>– 512 entry, filter bank based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 smtClean="0"/>
              <a:t>Line Features </a:t>
            </a:r>
            <a:r>
              <a:rPr lang="en-US" sz="2800" dirty="0" smtClean="0"/>
              <a:t>– Histograms of straight line stats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963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Scene Matches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 cstate="print"/>
          <a:srcRect l="659" t="10901" r="2966" b="9802"/>
          <a:stretch>
            <a:fillRect/>
          </a:stretch>
        </p:blipFill>
        <p:spPr bwMode="auto">
          <a:xfrm>
            <a:off x="0" y="1524000"/>
            <a:ext cx="9144000" cy="470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496" y="6577607"/>
            <a:ext cx="861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[Hays and Efros. </a:t>
            </a:r>
            <a:r>
              <a:rPr lang="en-US" sz="1400" b="1" dirty="0">
                <a:solidFill>
                  <a:prstClr val="black"/>
                </a:solidFill>
              </a:rPr>
              <a:t>im2gps</a:t>
            </a:r>
            <a:r>
              <a:rPr lang="en-US" sz="1400" dirty="0">
                <a:solidFill>
                  <a:prstClr val="black"/>
                </a:solidFill>
              </a:rPr>
              <a:t>: Estimating  Geographic Information from a Single Image. CVPR 2008.]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29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3012" name="Picture 1" descr="C:\Documents and Settings\jhhays\Desktop\como workshop\images\0040_425432303_c817c468e3_166_14882112@N00.jpg"/>
          <p:cNvPicPr>
            <a:picLocks noChangeAspect="1" noChangeArrowheads="1"/>
          </p:cNvPicPr>
          <p:nvPr/>
        </p:nvPicPr>
        <p:blipFill>
          <a:blip r:embed="rId3" cstate="print"/>
          <a:srcRect l="38873" r="20430"/>
          <a:stretch>
            <a:fillRect/>
          </a:stretch>
        </p:blipFill>
        <p:spPr bwMode="auto">
          <a:xfrm>
            <a:off x="0" y="2273300"/>
            <a:ext cx="9144000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1" descr="C:\Documents and Settings\jhhays\Desktop\como workshop\images\0040_425432303_c817c468e3_166_14882112@N00.jpg"/>
          <p:cNvPicPr>
            <a:picLocks noChangeAspect="1" noChangeArrowheads="1"/>
          </p:cNvPicPr>
          <p:nvPr/>
        </p:nvPicPr>
        <p:blipFill>
          <a:blip r:embed="rId4" cstate="print"/>
          <a:srcRect r="61047"/>
          <a:stretch>
            <a:fillRect/>
          </a:stretch>
        </p:blipFill>
        <p:spPr bwMode="auto">
          <a:xfrm>
            <a:off x="2435225" y="0"/>
            <a:ext cx="427355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86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4036" name="Picture 1" descr="C:\Documents and Settings\jhhays\Desktop\como workshop\images\0005_Paris_00005_44406254_0054d193dc_27_98908999@N00.jpg"/>
          <p:cNvPicPr preferRelativeResize="0">
            <a:picLocks noChangeAspect="1" noChangeArrowheads="1"/>
          </p:cNvPicPr>
          <p:nvPr/>
        </p:nvPicPr>
        <p:blipFill>
          <a:blip r:embed="rId2" cstate="print"/>
          <a:srcRect r="61014"/>
          <a:stretch>
            <a:fillRect/>
          </a:stretch>
        </p:blipFill>
        <p:spPr bwMode="auto">
          <a:xfrm>
            <a:off x="0" y="1231900"/>
            <a:ext cx="9144000" cy="478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 smtClean="0"/>
              <a:t>Scene Matches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496" y="6577607"/>
            <a:ext cx="861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[Hays and Efros. </a:t>
            </a:r>
            <a:r>
              <a:rPr lang="en-US" sz="1400" b="1" dirty="0">
                <a:solidFill>
                  <a:prstClr val="black"/>
                </a:solidFill>
              </a:rPr>
              <a:t>im2gps</a:t>
            </a:r>
            <a:r>
              <a:rPr lang="en-US" sz="1400" dirty="0">
                <a:solidFill>
                  <a:prstClr val="black"/>
                </a:solidFill>
              </a:rPr>
              <a:t>: Estimating  Geographic Information from a Single Image. CVPR 2008.]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744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5060" name="Picture 1" descr="C:\Documents and Settings\jhhays\Desktop\como workshop\images\0005_Paris_00005_44406254_0054d193dc_27_98908999@N00.jpg"/>
          <p:cNvPicPr>
            <a:picLocks noChangeAspect="1" noChangeArrowheads="1"/>
          </p:cNvPicPr>
          <p:nvPr/>
        </p:nvPicPr>
        <p:blipFill>
          <a:blip r:embed="rId2" cstate="print"/>
          <a:srcRect l="38824" r="20477"/>
          <a:stretch>
            <a:fillRect/>
          </a:stretch>
        </p:blipFill>
        <p:spPr bwMode="auto">
          <a:xfrm>
            <a:off x="0" y="2273300"/>
            <a:ext cx="9144000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1" descr="C:\Documents and Settings\jhhays\Desktop\como workshop\images\0005_Paris_00005_44406254_0054d193dc_27_98908999@N00.jpg"/>
          <p:cNvPicPr>
            <a:picLocks noChangeAspect="1" noChangeArrowheads="1"/>
          </p:cNvPicPr>
          <p:nvPr/>
        </p:nvPicPr>
        <p:blipFill>
          <a:blip r:embed="rId3" cstate="print"/>
          <a:srcRect r="61111"/>
          <a:stretch>
            <a:fillRect/>
          </a:stretch>
        </p:blipFill>
        <p:spPr bwMode="auto">
          <a:xfrm>
            <a:off x="2438400" y="0"/>
            <a:ext cx="42672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496" y="6577607"/>
            <a:ext cx="861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[Hays and Efros. </a:t>
            </a:r>
            <a:r>
              <a:rPr lang="en-US" sz="1400" b="1" dirty="0">
                <a:solidFill>
                  <a:prstClr val="black"/>
                </a:solidFill>
              </a:rPr>
              <a:t>im2gps</a:t>
            </a:r>
            <a:r>
              <a:rPr lang="en-US" sz="1400" dirty="0">
                <a:solidFill>
                  <a:prstClr val="black"/>
                </a:solidFill>
              </a:rPr>
              <a:t>: Estimating  Geographic Information from a Single Image. CVPR 2008.]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6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46084" name="Picture 1" descr="C:\Documents and Settings\jhhays\Desktop\como workshop\images\0079_Bangkok_00011_215914338_705d7ea038_92_20194767@N00.jpg"/>
          <p:cNvPicPr>
            <a:picLocks noChangeAspect="1" noChangeArrowheads="1"/>
          </p:cNvPicPr>
          <p:nvPr/>
        </p:nvPicPr>
        <p:blipFill>
          <a:blip r:embed="rId2" cstate="print"/>
          <a:srcRect r="61111"/>
          <a:stretch>
            <a:fillRect/>
          </a:stretch>
        </p:blipFill>
        <p:spPr bwMode="auto">
          <a:xfrm>
            <a:off x="0" y="1219200"/>
            <a:ext cx="914717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 smtClean="0"/>
              <a:t>Scene Matches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96" y="6577607"/>
            <a:ext cx="861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[Hays and Efros. </a:t>
            </a:r>
            <a:r>
              <a:rPr lang="en-US" sz="1400" b="1" dirty="0">
                <a:solidFill>
                  <a:prstClr val="black"/>
                </a:solidFill>
              </a:rPr>
              <a:t>im2gps</a:t>
            </a:r>
            <a:r>
              <a:rPr lang="en-US" sz="1400" dirty="0">
                <a:solidFill>
                  <a:prstClr val="black"/>
                </a:solidFill>
              </a:rPr>
              <a:t>: Estimating  Geographic Information from a Single Image. CVPR 2008.]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70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7108" name="Picture 1" descr="C:\Documents and Settings\jhhays\Desktop\como workshop\images\0079_Bangkok_00011_215914338_705d7ea038_92_20194767@N00.jpg"/>
          <p:cNvPicPr>
            <a:picLocks noChangeAspect="1" noChangeArrowheads="1"/>
          </p:cNvPicPr>
          <p:nvPr/>
        </p:nvPicPr>
        <p:blipFill>
          <a:blip r:embed="rId2" cstate="print"/>
          <a:srcRect r="61111"/>
          <a:stretch>
            <a:fillRect/>
          </a:stretch>
        </p:blipFill>
        <p:spPr bwMode="auto">
          <a:xfrm>
            <a:off x="2438400" y="0"/>
            <a:ext cx="42672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9" name="Picture 1" descr="C:\Documents and Settings\jhhays\Desktop\como workshop\images\0079_Bangkok_00011_215914338_705d7ea038_92_20194767@N00.jpg"/>
          <p:cNvPicPr>
            <a:picLocks noChangeAspect="1" noChangeArrowheads="1"/>
          </p:cNvPicPr>
          <p:nvPr/>
        </p:nvPicPr>
        <p:blipFill>
          <a:blip r:embed="rId3" cstate="print"/>
          <a:srcRect l="38937"/>
          <a:stretch>
            <a:fillRect/>
          </a:stretch>
        </p:blipFill>
        <p:spPr bwMode="auto">
          <a:xfrm>
            <a:off x="0" y="2963863"/>
            <a:ext cx="9144000" cy="305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496" y="6577607"/>
            <a:ext cx="861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[Hays and Efros. </a:t>
            </a:r>
            <a:r>
              <a:rPr lang="en-US" sz="1400" b="1" dirty="0">
                <a:solidFill>
                  <a:prstClr val="black"/>
                </a:solidFill>
              </a:rPr>
              <a:t>im2gps</a:t>
            </a:r>
            <a:r>
              <a:rPr lang="en-US" sz="1400" dirty="0">
                <a:solidFill>
                  <a:prstClr val="black"/>
                </a:solidFill>
              </a:rPr>
              <a:t>: Estimating  Geographic Information from a Single Image. CVPR 2008.]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0055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Importance of Data</a:t>
            </a:r>
          </a:p>
        </p:txBody>
      </p:sp>
      <p:pic>
        <p:nvPicPr>
          <p:cNvPr id="99124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6" t="23947" r="13906" b="5263"/>
          <a:stretch/>
        </p:blipFill>
        <p:spPr bwMode="auto">
          <a:xfrm>
            <a:off x="336048" y="1181332"/>
            <a:ext cx="8676964" cy="483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9912" y="6309320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</a:rPr>
              <a:t>[Hays and Efros. </a:t>
            </a:r>
            <a:r>
              <a:rPr lang="en-US" sz="1600" b="1" dirty="0">
                <a:solidFill>
                  <a:prstClr val="black"/>
                </a:solidFill>
              </a:rPr>
              <a:t>im2gps</a:t>
            </a:r>
            <a:r>
              <a:rPr lang="en-US" sz="1600" dirty="0">
                <a:solidFill>
                  <a:prstClr val="black"/>
                </a:solidFill>
              </a:rPr>
              <a:t>: Estimating  Geographic Information from a Single Image. CVPR 2008.]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223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9" name="Rectangle 3"/>
          <p:cNvSpPr>
            <a:spLocks noChangeArrowheads="1"/>
          </p:cNvSpPr>
          <p:nvPr/>
        </p:nvSpPr>
        <p:spPr bwMode="auto">
          <a:xfrm>
            <a:off x="381000" y="304800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K-Nearest </a:t>
            </a:r>
            <a:r>
              <a:rPr lang="en-US" sz="3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Neighbors classification</a:t>
            </a:r>
            <a:endParaRPr lang="en-US" sz="3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15460" name="Picture 4" descr="duda_4"/>
          <p:cNvPicPr>
            <a:picLocks noChangeAspect="1" noChangeArrowheads="1"/>
          </p:cNvPicPr>
          <p:nvPr/>
        </p:nvPicPr>
        <p:blipFill>
          <a:blip r:embed="rId3"/>
          <a:srcRect l="25735" r="25735" b="27457"/>
          <a:stretch>
            <a:fillRect/>
          </a:stretch>
        </p:blipFill>
        <p:spPr bwMode="auto">
          <a:xfrm>
            <a:off x="2057400" y="2286000"/>
            <a:ext cx="4191000" cy="3967163"/>
          </a:xfrm>
          <a:prstGeom prst="rect">
            <a:avLst/>
          </a:prstGeom>
          <a:noFill/>
        </p:spPr>
      </p:pic>
      <p:sp>
        <p:nvSpPr>
          <p:cNvPr id="915463" name="Text Box 7"/>
          <p:cNvSpPr txBox="1">
            <a:spLocks noChangeArrowheads="1"/>
          </p:cNvSpPr>
          <p:nvPr/>
        </p:nvSpPr>
        <p:spPr bwMode="auto">
          <a:xfrm>
            <a:off x="4876800" y="2574925"/>
            <a:ext cx="852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cmmi10" pitchFamily="34" charset="0"/>
                <a:cs typeface="Arial" pitchFamily="34" charset="0"/>
              </a:rPr>
              <a:t>k</a:t>
            </a:r>
            <a:r>
              <a:rPr lang="en-US" sz="2400">
                <a:solidFill>
                  <a:srgbClr val="000000"/>
                </a:solidFill>
                <a:latin typeface="cmr10" pitchFamily="34" charset="0"/>
                <a:cs typeface="Arial" pitchFamily="34" charset="0"/>
              </a:rPr>
              <a:t> = 5</a:t>
            </a:r>
          </a:p>
        </p:txBody>
      </p:sp>
      <p:sp>
        <p:nvSpPr>
          <p:cNvPr id="915465" name="Text Box 9"/>
          <p:cNvSpPr txBox="1">
            <a:spLocks noChangeArrowheads="1"/>
          </p:cNvSpPr>
          <p:nvPr/>
        </p:nvSpPr>
        <p:spPr bwMode="auto">
          <a:xfrm>
            <a:off x="7835900" y="6583362"/>
            <a:ext cx="13081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Source: D. Lowe</a:t>
            </a:r>
          </a:p>
        </p:txBody>
      </p:sp>
      <p:sp>
        <p:nvSpPr>
          <p:cNvPr id="915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266825"/>
            <a:ext cx="8610600" cy="17049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For a new point, find the k closest points from training data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Labels of the k points “vote” to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classify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3124200"/>
            <a:ext cx="3581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If query lands here, the 5 NN consist of 3 negatives and 2 positives, so we classify it as negative.</a:t>
            </a:r>
            <a:endParaRPr lang="en-US" sz="22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0000"/>
                </a:solidFill>
              </a:rPr>
              <a:t>Black = negative</a:t>
            </a:r>
          </a:p>
          <a:p>
            <a:r>
              <a:rPr lang="en-US" sz="2200" dirty="0" smtClean="0">
                <a:solidFill>
                  <a:srgbClr val="FF0000"/>
                </a:solidFill>
              </a:rPr>
              <a:t>Red = positive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34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jhhays\Desktop\CVPR_09_course\imgs\feature_performan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143000"/>
            <a:ext cx="8483203" cy="56435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Performance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6758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Nearest neighbors: pros and cons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Pros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Simple to implement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Flexible to feature / distance choices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Naturally handles multi-class cases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Can do well in practice with enough representative data</a:t>
            </a:r>
          </a:p>
          <a:p>
            <a:pPr>
              <a:lnSpc>
                <a:spcPct val="120000"/>
              </a:lnSpc>
            </a:pPr>
            <a:r>
              <a:rPr lang="en-US" b="1" dirty="0" smtClean="0">
                <a:latin typeface="Arial" pitchFamily="34" charset="0"/>
                <a:cs typeface="Arial" pitchFamily="34" charset="0"/>
              </a:rPr>
              <a:t>Cons: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Large search problem to find nearest neighbors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Storage of data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Must know we have a meaningful distance function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7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classifiers</a:t>
            </a:r>
          </a:p>
        </p:txBody>
      </p:sp>
      <p:sp>
        <p:nvSpPr>
          <p:cNvPr id="966664" name="Oval 8"/>
          <p:cNvSpPr>
            <a:spLocks noChangeArrowheads="1"/>
          </p:cNvSpPr>
          <p:nvPr/>
        </p:nvSpPr>
        <p:spPr bwMode="auto">
          <a:xfrm>
            <a:off x="838200" y="3352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65" name="Oval 9"/>
          <p:cNvSpPr>
            <a:spLocks noChangeArrowheads="1"/>
          </p:cNvSpPr>
          <p:nvPr/>
        </p:nvSpPr>
        <p:spPr bwMode="auto">
          <a:xfrm>
            <a:off x="1524000" y="3429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66" name="Oval 10"/>
          <p:cNvSpPr>
            <a:spLocks noChangeArrowheads="1"/>
          </p:cNvSpPr>
          <p:nvPr/>
        </p:nvSpPr>
        <p:spPr bwMode="auto">
          <a:xfrm>
            <a:off x="1524000" y="4114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67" name="Oval 11"/>
          <p:cNvSpPr>
            <a:spLocks noChangeArrowheads="1"/>
          </p:cNvSpPr>
          <p:nvPr/>
        </p:nvSpPr>
        <p:spPr bwMode="auto">
          <a:xfrm>
            <a:off x="762000" y="3657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68" name="Oval 12"/>
          <p:cNvSpPr>
            <a:spLocks noChangeArrowheads="1"/>
          </p:cNvSpPr>
          <p:nvPr/>
        </p:nvSpPr>
        <p:spPr bwMode="auto">
          <a:xfrm>
            <a:off x="2286000" y="3505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69" name="Oval 13"/>
          <p:cNvSpPr>
            <a:spLocks noChangeArrowheads="1"/>
          </p:cNvSpPr>
          <p:nvPr/>
        </p:nvSpPr>
        <p:spPr bwMode="auto">
          <a:xfrm>
            <a:off x="2895600" y="4343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0" name="Oval 14"/>
          <p:cNvSpPr>
            <a:spLocks noChangeArrowheads="1"/>
          </p:cNvSpPr>
          <p:nvPr/>
        </p:nvSpPr>
        <p:spPr bwMode="auto">
          <a:xfrm>
            <a:off x="3124200" y="2438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1" name="Oval 15"/>
          <p:cNvSpPr>
            <a:spLocks noChangeArrowheads="1"/>
          </p:cNvSpPr>
          <p:nvPr/>
        </p:nvSpPr>
        <p:spPr bwMode="auto">
          <a:xfrm>
            <a:off x="3886200" y="2743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2" name="Oval 16"/>
          <p:cNvSpPr>
            <a:spLocks noChangeArrowheads="1"/>
          </p:cNvSpPr>
          <p:nvPr/>
        </p:nvSpPr>
        <p:spPr bwMode="auto">
          <a:xfrm>
            <a:off x="4114800" y="3429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3" name="Oval 17"/>
          <p:cNvSpPr>
            <a:spLocks noChangeArrowheads="1"/>
          </p:cNvSpPr>
          <p:nvPr/>
        </p:nvSpPr>
        <p:spPr bwMode="auto">
          <a:xfrm>
            <a:off x="3429000" y="3429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4" name="Oval 18"/>
          <p:cNvSpPr>
            <a:spLocks noChangeArrowheads="1"/>
          </p:cNvSpPr>
          <p:nvPr/>
        </p:nvSpPr>
        <p:spPr bwMode="auto">
          <a:xfrm>
            <a:off x="2667000" y="2133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5" name="Oval 19"/>
          <p:cNvSpPr>
            <a:spLocks noChangeArrowheads="1"/>
          </p:cNvSpPr>
          <p:nvPr/>
        </p:nvSpPr>
        <p:spPr bwMode="auto">
          <a:xfrm>
            <a:off x="4724400" y="4191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6" name="Oval 20"/>
          <p:cNvSpPr>
            <a:spLocks noChangeArrowheads="1"/>
          </p:cNvSpPr>
          <p:nvPr/>
        </p:nvSpPr>
        <p:spPr bwMode="auto">
          <a:xfrm>
            <a:off x="4953000" y="3048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7" name="Oval 21"/>
          <p:cNvSpPr>
            <a:spLocks noChangeArrowheads="1"/>
          </p:cNvSpPr>
          <p:nvPr/>
        </p:nvSpPr>
        <p:spPr bwMode="auto">
          <a:xfrm>
            <a:off x="2286000" y="5105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8" name="Oval 22"/>
          <p:cNvSpPr>
            <a:spLocks noChangeArrowheads="1"/>
          </p:cNvSpPr>
          <p:nvPr/>
        </p:nvSpPr>
        <p:spPr bwMode="auto">
          <a:xfrm>
            <a:off x="4114800" y="1905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9" name="Oval 23"/>
          <p:cNvSpPr>
            <a:spLocks noChangeArrowheads="1"/>
          </p:cNvSpPr>
          <p:nvPr/>
        </p:nvSpPr>
        <p:spPr bwMode="auto">
          <a:xfrm>
            <a:off x="5410200" y="39624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81" name="Oval 25"/>
          <p:cNvSpPr>
            <a:spLocks noChangeArrowheads="1"/>
          </p:cNvSpPr>
          <p:nvPr/>
        </p:nvSpPr>
        <p:spPr bwMode="auto">
          <a:xfrm>
            <a:off x="2971800" y="1524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82" name="Oval 26"/>
          <p:cNvSpPr>
            <a:spLocks noChangeArrowheads="1"/>
          </p:cNvSpPr>
          <p:nvPr/>
        </p:nvSpPr>
        <p:spPr bwMode="auto">
          <a:xfrm>
            <a:off x="3124200" y="5562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86" name="Line 30"/>
          <p:cNvSpPr>
            <a:spLocks noChangeShapeType="1"/>
          </p:cNvSpPr>
          <p:nvPr/>
        </p:nvSpPr>
        <p:spPr bwMode="auto">
          <a:xfrm>
            <a:off x="685800" y="1981200"/>
            <a:ext cx="4495800" cy="2743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cxnSp>
        <p:nvCxnSpPr>
          <p:cNvPr id="28" name="Straight Connector 13"/>
          <p:cNvCxnSpPr>
            <a:cxnSpLocks noChangeShapeType="1"/>
          </p:cNvCxnSpPr>
          <p:nvPr/>
        </p:nvCxnSpPr>
        <p:spPr bwMode="auto">
          <a:xfrm rot="5400000">
            <a:off x="192088" y="3314700"/>
            <a:ext cx="3427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Straight Connector 14"/>
          <p:cNvCxnSpPr>
            <a:cxnSpLocks noChangeShapeType="1"/>
          </p:cNvCxnSpPr>
          <p:nvPr/>
        </p:nvCxnSpPr>
        <p:spPr bwMode="auto">
          <a:xfrm rot="10800000" flipH="1">
            <a:off x="685800" y="3886200"/>
            <a:ext cx="3810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65923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8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Lines in R</a:t>
            </a:r>
            <a:r>
              <a:rPr lang="en-US" baseline="30000" smtClean="0"/>
              <a:t>2</a:t>
            </a:r>
          </a:p>
        </p:txBody>
      </p:sp>
      <p:graphicFrame>
        <p:nvGraphicFramePr>
          <p:cNvPr id="1026" name="Content Placeholder 4"/>
          <p:cNvGraphicFramePr>
            <a:graphicFrameLocks noChangeAspect="1"/>
          </p:cNvGraphicFramePr>
          <p:nvPr/>
        </p:nvGraphicFramePr>
        <p:xfrm>
          <a:off x="5746750" y="3124200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297" name="Equation" r:id="rId4" imgW="901440" imgH="203040" progId="Equation.3">
                  <p:embed/>
                </p:oleObj>
              </mc:Choice>
              <mc:Fallback>
                <p:oleObj name="Equation" r:id="rId4" imgW="901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0" y="3124200"/>
                        <a:ext cx="282257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28" name="Straight Connector 13"/>
          <p:cNvCxnSpPr>
            <a:cxnSpLocks noChangeShapeType="1"/>
          </p:cNvCxnSpPr>
          <p:nvPr/>
        </p:nvCxnSpPr>
        <p:spPr bwMode="auto">
          <a:xfrm rot="5400000">
            <a:off x="192088" y="3314700"/>
            <a:ext cx="3427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29" name="Straight Connector 14"/>
          <p:cNvCxnSpPr>
            <a:cxnSpLocks noChangeShapeType="1"/>
          </p:cNvCxnSpPr>
          <p:nvPr/>
        </p:nvCxnSpPr>
        <p:spPr bwMode="auto">
          <a:xfrm rot="10800000" flipH="1">
            <a:off x="685800" y="3886200"/>
            <a:ext cx="3810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0" name="Straight Arrow Connector 16"/>
          <p:cNvCxnSpPr>
            <a:cxnSpLocks noChangeShapeType="1"/>
          </p:cNvCxnSpPr>
          <p:nvPr/>
        </p:nvCxnSpPr>
        <p:spPr bwMode="auto">
          <a:xfrm>
            <a:off x="533400" y="1905000"/>
            <a:ext cx="3276600" cy="2895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6019800" y="1447800"/>
          <a:ext cx="10668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298" name="Equation" r:id="rId6" imgW="533160" imgH="457200" progId="Equation.3">
                  <p:embed/>
                </p:oleObj>
              </mc:Choice>
              <mc:Fallback>
                <p:oleObj name="Equation" r:id="rId6" imgW="533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447800"/>
                        <a:ext cx="1066800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7391400" y="1447800"/>
          <a:ext cx="1003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299" name="Equation" r:id="rId8" imgW="495000" imgH="457200" progId="Equation.3">
                  <p:embed/>
                </p:oleObj>
              </mc:Choice>
              <mc:Fallback>
                <p:oleObj name="Equation" r:id="rId8" imgW="495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47800"/>
                        <a:ext cx="10033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5029200" y="1828800"/>
            <a:ext cx="388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Let</a:t>
            </a:r>
          </a:p>
        </p:txBody>
      </p:sp>
    </p:spTree>
    <p:extLst>
      <p:ext uri="{BB962C8B-B14F-4D97-AF65-F5344CB8AC3E}">
        <p14:creationId xmlns:p14="http://schemas.microsoft.com/office/powerpoint/2010/main" val="315357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Lines in R</a:t>
            </a:r>
            <a:r>
              <a:rPr lang="en-US" baseline="30000" smtClean="0"/>
              <a:t>2</a:t>
            </a:r>
          </a:p>
        </p:txBody>
      </p:sp>
      <p:graphicFrame>
        <p:nvGraphicFramePr>
          <p:cNvPr id="3074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057900" y="4395788"/>
          <a:ext cx="21336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47" name="Equation" r:id="rId4" imgW="749160" imgH="177480" progId="Equation.3">
                  <p:embed/>
                </p:oleObj>
              </mc:Choice>
              <mc:Fallback>
                <p:oleObj name="Equation" r:id="rId4" imgW="7491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4395788"/>
                        <a:ext cx="2133600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6019800" y="1447800"/>
          <a:ext cx="10668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48" name="Equation" r:id="rId6" imgW="533160" imgH="457200" progId="Equation.3">
                  <p:embed/>
                </p:oleObj>
              </mc:Choice>
              <mc:Fallback>
                <p:oleObj name="Equation" r:id="rId6" imgW="533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447800"/>
                        <a:ext cx="1066800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7391400" y="1447800"/>
          <a:ext cx="1003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49" name="Equation" r:id="rId8" imgW="495000" imgH="457200" progId="Equation.3">
                  <p:embed/>
                </p:oleObj>
              </mc:Choice>
              <mc:Fallback>
                <p:oleObj name="Equation" r:id="rId8" imgW="495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47800"/>
                        <a:ext cx="10033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Content Placeholder 4"/>
          <p:cNvGraphicFramePr>
            <a:graphicFrameLocks noChangeAspect="1"/>
          </p:cNvGraphicFramePr>
          <p:nvPr/>
        </p:nvGraphicFramePr>
        <p:xfrm>
          <a:off x="5746750" y="3124200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50" name="Equation" r:id="rId10" imgW="901440" imgH="203040" progId="Equation.3">
                  <p:embed/>
                </p:oleObj>
              </mc:Choice>
              <mc:Fallback>
                <p:oleObj name="Equation" r:id="rId10" imgW="901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0" y="3124200"/>
                        <a:ext cx="282257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0" name="TextBox 10"/>
          <p:cNvSpPr txBox="1">
            <a:spLocks noChangeArrowheads="1"/>
          </p:cNvSpPr>
          <p:nvPr/>
        </p:nvSpPr>
        <p:spPr bwMode="auto">
          <a:xfrm>
            <a:off x="5029200" y="1828800"/>
            <a:ext cx="388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Let</a:t>
            </a:r>
          </a:p>
        </p:txBody>
      </p:sp>
      <p:cxnSp>
        <p:nvCxnSpPr>
          <p:cNvPr id="3081" name="Straight Connector 13"/>
          <p:cNvCxnSpPr>
            <a:cxnSpLocks noChangeShapeType="1"/>
          </p:cNvCxnSpPr>
          <p:nvPr/>
        </p:nvCxnSpPr>
        <p:spPr bwMode="auto">
          <a:xfrm rot="5400000">
            <a:off x="192088" y="3314700"/>
            <a:ext cx="3427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82" name="Straight Connector 14"/>
          <p:cNvCxnSpPr>
            <a:cxnSpLocks noChangeShapeType="1"/>
          </p:cNvCxnSpPr>
          <p:nvPr/>
        </p:nvCxnSpPr>
        <p:spPr bwMode="auto">
          <a:xfrm rot="10800000" flipH="1">
            <a:off x="685800" y="3886200"/>
            <a:ext cx="3810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083" name="Straight Arrow Connector 16"/>
          <p:cNvCxnSpPr>
            <a:cxnSpLocks noChangeShapeType="1"/>
          </p:cNvCxnSpPr>
          <p:nvPr/>
        </p:nvCxnSpPr>
        <p:spPr bwMode="auto">
          <a:xfrm>
            <a:off x="533400" y="1905000"/>
            <a:ext cx="3276600" cy="2895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3084" name="Straight Arrow Connector 19"/>
          <p:cNvCxnSpPr>
            <a:cxnSpLocks noChangeShapeType="1"/>
          </p:cNvCxnSpPr>
          <p:nvPr/>
        </p:nvCxnSpPr>
        <p:spPr bwMode="auto">
          <a:xfrm rot="5400000" flipH="1" flipV="1">
            <a:off x="2209800" y="2514600"/>
            <a:ext cx="1066800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2859088" y="2797175"/>
          <a:ext cx="6445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51" name="Equation" r:id="rId12" imgW="164880" imgH="139680" progId="Equation.3">
                  <p:embed/>
                </p:oleObj>
              </mc:Choice>
              <mc:Fallback>
                <p:oleObj name="Equation" r:id="rId12" imgW="1648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2797175"/>
                        <a:ext cx="6445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85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6783388" y="4064000"/>
            <a:ext cx="608012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45122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Lines in R</a:t>
            </a:r>
            <a:r>
              <a:rPr lang="en-US" baseline="30000" smtClean="0"/>
              <a:t>2</a:t>
            </a:r>
          </a:p>
        </p:txBody>
      </p:sp>
      <p:graphicFrame>
        <p:nvGraphicFramePr>
          <p:cNvPr id="4098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057900" y="4395788"/>
          <a:ext cx="21336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97" name="Equation" r:id="rId4" imgW="749160" imgH="177480" progId="Equation.3">
                  <p:embed/>
                </p:oleObj>
              </mc:Choice>
              <mc:Fallback>
                <p:oleObj name="Equation" r:id="rId4" imgW="7491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4395788"/>
                        <a:ext cx="2133600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6019800" y="1447800"/>
          <a:ext cx="10668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98" name="Equation" r:id="rId6" imgW="533160" imgH="457200" progId="Equation.3">
                  <p:embed/>
                </p:oleObj>
              </mc:Choice>
              <mc:Fallback>
                <p:oleObj name="Equation" r:id="rId6" imgW="533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447800"/>
                        <a:ext cx="1066800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7391400" y="1447800"/>
          <a:ext cx="1003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99" name="Equation" r:id="rId8" imgW="495000" imgH="457200" progId="Equation.3">
                  <p:embed/>
                </p:oleObj>
              </mc:Choice>
              <mc:Fallback>
                <p:oleObj name="Equation" r:id="rId8" imgW="495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47800"/>
                        <a:ext cx="10033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Content Placeholder 4"/>
          <p:cNvGraphicFramePr>
            <a:graphicFrameLocks noChangeAspect="1"/>
          </p:cNvGraphicFramePr>
          <p:nvPr/>
        </p:nvGraphicFramePr>
        <p:xfrm>
          <a:off x="5746750" y="3124200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400" name="Equation" r:id="rId10" imgW="901440" imgH="203040" progId="Equation.3">
                  <p:embed/>
                </p:oleObj>
              </mc:Choice>
              <mc:Fallback>
                <p:oleObj name="Equation" r:id="rId10" imgW="901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0" y="3124200"/>
                        <a:ext cx="282257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6" name="TextBox 10"/>
          <p:cNvSpPr txBox="1">
            <a:spLocks noChangeArrowheads="1"/>
          </p:cNvSpPr>
          <p:nvPr/>
        </p:nvSpPr>
        <p:spPr bwMode="auto">
          <a:xfrm>
            <a:off x="5029200" y="1828800"/>
            <a:ext cx="388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Let</a:t>
            </a:r>
          </a:p>
        </p:txBody>
      </p:sp>
      <p:cxnSp>
        <p:nvCxnSpPr>
          <p:cNvPr id="4107" name="Straight Connector 13"/>
          <p:cNvCxnSpPr>
            <a:cxnSpLocks noChangeShapeType="1"/>
          </p:cNvCxnSpPr>
          <p:nvPr/>
        </p:nvCxnSpPr>
        <p:spPr bwMode="auto">
          <a:xfrm rot="5400000">
            <a:off x="192088" y="3314700"/>
            <a:ext cx="3427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8" name="Straight Connector 14"/>
          <p:cNvCxnSpPr>
            <a:cxnSpLocks noChangeShapeType="1"/>
          </p:cNvCxnSpPr>
          <p:nvPr/>
        </p:nvCxnSpPr>
        <p:spPr bwMode="auto">
          <a:xfrm rot="10800000" flipH="1">
            <a:off x="685800" y="3886200"/>
            <a:ext cx="3810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109" name="Straight Arrow Connector 16"/>
          <p:cNvCxnSpPr>
            <a:cxnSpLocks noChangeShapeType="1"/>
          </p:cNvCxnSpPr>
          <p:nvPr/>
        </p:nvCxnSpPr>
        <p:spPr bwMode="auto">
          <a:xfrm>
            <a:off x="533400" y="1905000"/>
            <a:ext cx="3276600" cy="2895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4110" name="Straight Arrow Connector 19"/>
          <p:cNvCxnSpPr>
            <a:cxnSpLocks noChangeShapeType="1"/>
          </p:cNvCxnSpPr>
          <p:nvPr/>
        </p:nvCxnSpPr>
        <p:spPr bwMode="auto">
          <a:xfrm rot="5400000" flipH="1" flipV="1">
            <a:off x="2209800" y="2514600"/>
            <a:ext cx="1066800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2859088" y="2797175"/>
          <a:ext cx="6445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401" name="Equation" r:id="rId12" imgW="164880" imgH="139680" progId="Equation.3">
                  <p:embed/>
                </p:oleObj>
              </mc:Choice>
              <mc:Fallback>
                <p:oleObj name="Equation" r:id="rId12" imgW="1648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2797175"/>
                        <a:ext cx="6445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455613" y="971550"/>
            <a:ext cx="1431925" cy="1484313"/>
            <a:chOff x="455613" y="971550"/>
            <a:chExt cx="1431925" cy="1483796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455613" y="971550"/>
              <a:ext cx="1431925" cy="1390651"/>
              <a:chOff x="455613" y="971550"/>
              <a:chExt cx="1431925" cy="1390651"/>
            </a:xfrm>
          </p:grpSpPr>
          <p:sp>
            <p:nvSpPr>
              <p:cNvPr id="4114" name="Oval 23"/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4104" name="Object 7"/>
              <p:cNvGraphicFramePr>
                <a:graphicFrameLocks noChangeAspect="1"/>
              </p:cNvGraphicFramePr>
              <p:nvPr/>
            </p:nvGraphicFramePr>
            <p:xfrm>
              <a:off x="455613" y="971550"/>
              <a:ext cx="1431925" cy="688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94402" name="Equation" r:id="rId14" imgW="469800" imgH="228600" progId="Equation.3">
                      <p:embed/>
                    </p:oleObj>
                  </mc:Choice>
                  <mc:Fallback>
                    <p:oleObj name="Equation" r:id="rId14" imgW="46980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613" y="971550"/>
                            <a:ext cx="1431925" cy="6889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4115" name="Straight Connector 30"/>
              <p:cNvCxnSpPr>
                <a:cxnSpLocks noChangeShapeType="1"/>
              </p:cNvCxnSpPr>
              <p:nvPr/>
            </p:nvCxnSpPr>
            <p:spPr bwMode="auto">
              <a:xfrm rot="5400000">
                <a:off x="1047750" y="1809751"/>
                <a:ext cx="609600" cy="495300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prstDash val="sysDash"/>
                <a:round/>
                <a:headEnd/>
                <a:tailEnd/>
              </a:ln>
            </p:spPr>
          </p:cxnSp>
        </p:grpSp>
        <p:graphicFrame>
          <p:nvGraphicFramePr>
            <p:cNvPr id="4103" name="Object 8"/>
            <p:cNvGraphicFramePr>
              <a:graphicFrameLocks noChangeAspect="1"/>
            </p:cNvGraphicFramePr>
            <p:nvPr/>
          </p:nvGraphicFramePr>
          <p:xfrm>
            <a:off x="1295401" y="1974849"/>
            <a:ext cx="457200" cy="480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4403" name="Equation" r:id="rId16" imgW="164880" imgH="164880" progId="Equation.3">
                    <p:embed/>
                  </p:oleObj>
                </mc:Choice>
                <mc:Fallback>
                  <p:oleObj name="Equation" r:id="rId16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1" y="1974849"/>
                          <a:ext cx="457200" cy="4804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4112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6783388" y="4064000"/>
            <a:ext cx="608012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339286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Lines in R</a:t>
            </a:r>
            <a:r>
              <a:rPr lang="en-US" baseline="30000" smtClean="0"/>
              <a:t>2</a:t>
            </a:r>
          </a:p>
        </p:txBody>
      </p:sp>
      <p:graphicFrame>
        <p:nvGraphicFramePr>
          <p:cNvPr id="5122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057900" y="4395788"/>
          <a:ext cx="21336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34" name="Equation" r:id="rId4" imgW="749160" imgH="177480" progId="Equation.3">
                  <p:embed/>
                </p:oleObj>
              </mc:Choice>
              <mc:Fallback>
                <p:oleObj name="Equation" r:id="rId4" imgW="7491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4395788"/>
                        <a:ext cx="2133600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6019800" y="1447800"/>
          <a:ext cx="10668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35" name="Equation" r:id="rId6" imgW="533160" imgH="457200" progId="Equation.3">
                  <p:embed/>
                </p:oleObj>
              </mc:Choice>
              <mc:Fallback>
                <p:oleObj name="Equation" r:id="rId6" imgW="533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447800"/>
                        <a:ext cx="1066800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7391400" y="1447800"/>
          <a:ext cx="1003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36" name="Equation" r:id="rId8" imgW="495000" imgH="457200" progId="Equation.3">
                  <p:embed/>
                </p:oleObj>
              </mc:Choice>
              <mc:Fallback>
                <p:oleObj name="Equation" r:id="rId8" imgW="495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47800"/>
                        <a:ext cx="10033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Content Placeholder 4"/>
          <p:cNvGraphicFramePr>
            <a:graphicFrameLocks noChangeAspect="1"/>
          </p:cNvGraphicFramePr>
          <p:nvPr/>
        </p:nvGraphicFramePr>
        <p:xfrm>
          <a:off x="5746750" y="3124200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37" name="Equation" r:id="rId10" imgW="901440" imgH="203040" progId="Equation.3">
                  <p:embed/>
                </p:oleObj>
              </mc:Choice>
              <mc:Fallback>
                <p:oleObj name="Equation" r:id="rId10" imgW="901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0" y="3124200"/>
                        <a:ext cx="282257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1" name="TextBox 10"/>
          <p:cNvSpPr txBox="1">
            <a:spLocks noChangeArrowheads="1"/>
          </p:cNvSpPr>
          <p:nvPr/>
        </p:nvSpPr>
        <p:spPr bwMode="auto">
          <a:xfrm>
            <a:off x="5029200" y="1828800"/>
            <a:ext cx="388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Let</a:t>
            </a:r>
          </a:p>
        </p:txBody>
      </p:sp>
      <p:cxnSp>
        <p:nvCxnSpPr>
          <p:cNvPr id="5132" name="Straight Connector 13"/>
          <p:cNvCxnSpPr>
            <a:cxnSpLocks noChangeShapeType="1"/>
          </p:cNvCxnSpPr>
          <p:nvPr/>
        </p:nvCxnSpPr>
        <p:spPr bwMode="auto">
          <a:xfrm rot="5400000">
            <a:off x="192088" y="3314700"/>
            <a:ext cx="3427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33" name="Straight Connector 14"/>
          <p:cNvCxnSpPr>
            <a:cxnSpLocks noChangeShapeType="1"/>
          </p:cNvCxnSpPr>
          <p:nvPr/>
        </p:nvCxnSpPr>
        <p:spPr bwMode="auto">
          <a:xfrm rot="10800000" flipH="1">
            <a:off x="685800" y="3886200"/>
            <a:ext cx="3810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34" name="Straight Arrow Connector 16"/>
          <p:cNvCxnSpPr>
            <a:cxnSpLocks noChangeShapeType="1"/>
          </p:cNvCxnSpPr>
          <p:nvPr/>
        </p:nvCxnSpPr>
        <p:spPr bwMode="auto">
          <a:xfrm>
            <a:off x="533400" y="1905000"/>
            <a:ext cx="3276600" cy="2895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5135" name="Straight Arrow Connector 19"/>
          <p:cNvCxnSpPr>
            <a:cxnSpLocks noChangeShapeType="1"/>
          </p:cNvCxnSpPr>
          <p:nvPr/>
        </p:nvCxnSpPr>
        <p:spPr bwMode="auto">
          <a:xfrm rot="5400000" flipH="1" flipV="1">
            <a:off x="2209800" y="2514600"/>
            <a:ext cx="1066800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2859088" y="2797175"/>
          <a:ext cx="6445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38" name="Equation" r:id="rId12" imgW="164880" imgH="139680" progId="Equation.3">
                  <p:embed/>
                </p:oleObj>
              </mc:Choice>
              <mc:Fallback>
                <p:oleObj name="Equation" r:id="rId12" imgW="1648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2797175"/>
                        <a:ext cx="6445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455613" y="971550"/>
            <a:ext cx="1431925" cy="1484313"/>
            <a:chOff x="455613" y="971550"/>
            <a:chExt cx="1431925" cy="1483796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455613" y="971550"/>
              <a:ext cx="1431925" cy="1390651"/>
              <a:chOff x="455613" y="971550"/>
              <a:chExt cx="1431925" cy="1390651"/>
            </a:xfrm>
          </p:grpSpPr>
          <p:sp>
            <p:nvSpPr>
              <p:cNvPr id="5142" name="Oval 23"/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5129" name="Object 7"/>
              <p:cNvGraphicFramePr>
                <a:graphicFrameLocks noChangeAspect="1"/>
              </p:cNvGraphicFramePr>
              <p:nvPr/>
            </p:nvGraphicFramePr>
            <p:xfrm>
              <a:off x="455613" y="971550"/>
              <a:ext cx="1431925" cy="688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95439" name="Equation" r:id="rId14" imgW="469800" imgH="228600" progId="Equation.3">
                      <p:embed/>
                    </p:oleObj>
                  </mc:Choice>
                  <mc:Fallback>
                    <p:oleObj name="Equation" r:id="rId14" imgW="46980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613" y="971550"/>
                            <a:ext cx="1431925" cy="6889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5143" name="Straight Connector 30"/>
              <p:cNvCxnSpPr>
                <a:cxnSpLocks noChangeShapeType="1"/>
              </p:cNvCxnSpPr>
              <p:nvPr/>
            </p:nvCxnSpPr>
            <p:spPr bwMode="auto">
              <a:xfrm rot="5400000">
                <a:off x="1047750" y="1809751"/>
                <a:ext cx="609600" cy="495300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prstDash val="sysDash"/>
                <a:round/>
                <a:headEnd/>
                <a:tailEnd/>
              </a:ln>
            </p:spPr>
          </p:cxnSp>
        </p:grpSp>
        <p:graphicFrame>
          <p:nvGraphicFramePr>
            <p:cNvPr id="5128" name="Object 8"/>
            <p:cNvGraphicFramePr>
              <a:graphicFrameLocks noChangeAspect="1"/>
            </p:cNvGraphicFramePr>
            <p:nvPr/>
          </p:nvGraphicFramePr>
          <p:xfrm>
            <a:off x="1295401" y="1974849"/>
            <a:ext cx="457200" cy="480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5440" name="Equation" r:id="rId16" imgW="164880" imgH="164880" progId="Equation.3">
                    <p:embed/>
                  </p:oleObj>
                </mc:Choice>
                <mc:Fallback>
                  <p:oleObj name="Equation" r:id="rId16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1" y="1974849"/>
                          <a:ext cx="457200" cy="4804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27" name="Object 9"/>
          <p:cNvGraphicFramePr>
            <a:graphicFrameLocks noChangeAspect="1"/>
          </p:cNvGraphicFramePr>
          <p:nvPr/>
        </p:nvGraphicFramePr>
        <p:xfrm>
          <a:off x="331788" y="5334000"/>
          <a:ext cx="5081587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441" name="Equation" r:id="rId18" imgW="1777680" imgH="469800" progId="Equation.3">
                  <p:embed/>
                </p:oleObj>
              </mc:Choice>
              <mc:Fallback>
                <p:oleObj name="Equation" r:id="rId18" imgW="17776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5334000"/>
                        <a:ext cx="5081587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37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6783388" y="4064000"/>
            <a:ext cx="608012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5138" name="TextBox 41"/>
          <p:cNvSpPr txBox="1">
            <a:spLocks noChangeArrowheads="1"/>
          </p:cNvSpPr>
          <p:nvPr/>
        </p:nvSpPr>
        <p:spPr bwMode="auto">
          <a:xfrm>
            <a:off x="5867400" y="5486400"/>
            <a:ext cx="2590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distance from point to line</a:t>
            </a:r>
          </a:p>
        </p:txBody>
      </p:sp>
      <p:sp>
        <p:nvSpPr>
          <p:cNvPr id="43" name="Right Brace 42"/>
          <p:cNvSpPr/>
          <p:nvPr/>
        </p:nvSpPr>
        <p:spPr bwMode="auto">
          <a:xfrm>
            <a:off x="5638800" y="5334000"/>
            <a:ext cx="152400" cy="12192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140" name="Rectangle 24"/>
          <p:cNvSpPr>
            <a:spLocks noChangeArrowheads="1"/>
          </p:cNvSpPr>
          <p:nvPr/>
        </p:nvSpPr>
        <p:spPr bwMode="auto">
          <a:xfrm>
            <a:off x="3581400" y="5181600"/>
            <a:ext cx="2286000" cy="16764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08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smtClean="0"/>
              <a:t>Lines in R</a:t>
            </a:r>
            <a:r>
              <a:rPr lang="en-US" baseline="30000" smtClean="0"/>
              <a:t>2</a:t>
            </a:r>
          </a:p>
        </p:txBody>
      </p:sp>
      <p:graphicFrame>
        <p:nvGraphicFramePr>
          <p:cNvPr id="6146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057900" y="4395788"/>
          <a:ext cx="21336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458" name="Equation" r:id="rId4" imgW="749160" imgH="177480" progId="Equation.3">
                  <p:embed/>
                </p:oleObj>
              </mc:Choice>
              <mc:Fallback>
                <p:oleObj name="Equation" r:id="rId4" imgW="74916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4395788"/>
                        <a:ext cx="2133600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6019800" y="1447800"/>
          <a:ext cx="10668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459" name="Equation" r:id="rId6" imgW="533160" imgH="457200" progId="Equation.3">
                  <p:embed/>
                </p:oleObj>
              </mc:Choice>
              <mc:Fallback>
                <p:oleObj name="Equation" r:id="rId6" imgW="533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447800"/>
                        <a:ext cx="1066800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7391400" y="1447800"/>
          <a:ext cx="1003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460" name="Equation" r:id="rId8" imgW="495000" imgH="457200" progId="Equation.3">
                  <p:embed/>
                </p:oleObj>
              </mc:Choice>
              <mc:Fallback>
                <p:oleObj name="Equation" r:id="rId8" imgW="4950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47800"/>
                        <a:ext cx="10033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Content Placeholder 4"/>
          <p:cNvGraphicFramePr>
            <a:graphicFrameLocks noChangeAspect="1"/>
          </p:cNvGraphicFramePr>
          <p:nvPr/>
        </p:nvGraphicFramePr>
        <p:xfrm>
          <a:off x="5746750" y="3124200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461" name="Equation" r:id="rId10" imgW="901440" imgH="203040" progId="Equation.3">
                  <p:embed/>
                </p:oleObj>
              </mc:Choice>
              <mc:Fallback>
                <p:oleObj name="Equation" r:id="rId10" imgW="9014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0" y="3124200"/>
                        <a:ext cx="282257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TextBox 10"/>
          <p:cNvSpPr txBox="1">
            <a:spLocks noChangeArrowheads="1"/>
          </p:cNvSpPr>
          <p:nvPr/>
        </p:nvSpPr>
        <p:spPr bwMode="auto">
          <a:xfrm>
            <a:off x="5029200" y="1828800"/>
            <a:ext cx="388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Let</a:t>
            </a:r>
          </a:p>
        </p:txBody>
      </p:sp>
      <p:cxnSp>
        <p:nvCxnSpPr>
          <p:cNvPr id="6156" name="Straight Connector 13"/>
          <p:cNvCxnSpPr>
            <a:cxnSpLocks noChangeShapeType="1"/>
          </p:cNvCxnSpPr>
          <p:nvPr/>
        </p:nvCxnSpPr>
        <p:spPr bwMode="auto">
          <a:xfrm rot="5400000">
            <a:off x="192088" y="3314700"/>
            <a:ext cx="3427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7" name="Straight Connector 14"/>
          <p:cNvCxnSpPr>
            <a:cxnSpLocks noChangeShapeType="1"/>
          </p:cNvCxnSpPr>
          <p:nvPr/>
        </p:nvCxnSpPr>
        <p:spPr bwMode="auto">
          <a:xfrm rot="10800000" flipH="1">
            <a:off x="685800" y="3886200"/>
            <a:ext cx="3810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8" name="Straight Arrow Connector 16"/>
          <p:cNvCxnSpPr>
            <a:cxnSpLocks noChangeShapeType="1"/>
          </p:cNvCxnSpPr>
          <p:nvPr/>
        </p:nvCxnSpPr>
        <p:spPr bwMode="auto">
          <a:xfrm>
            <a:off x="533400" y="1905000"/>
            <a:ext cx="3276600" cy="2895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6159" name="Straight Arrow Connector 19"/>
          <p:cNvCxnSpPr>
            <a:cxnSpLocks noChangeShapeType="1"/>
          </p:cNvCxnSpPr>
          <p:nvPr/>
        </p:nvCxnSpPr>
        <p:spPr bwMode="auto">
          <a:xfrm rot="5400000" flipH="1" flipV="1">
            <a:off x="2209800" y="2514600"/>
            <a:ext cx="1066800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2859088" y="2797175"/>
          <a:ext cx="6445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462" name="Equation" r:id="rId12" imgW="164880" imgH="139680" progId="Equation.3">
                  <p:embed/>
                </p:oleObj>
              </mc:Choice>
              <mc:Fallback>
                <p:oleObj name="Equation" r:id="rId12" imgW="1648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2797175"/>
                        <a:ext cx="6445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455613" y="971550"/>
            <a:ext cx="1431925" cy="1484313"/>
            <a:chOff x="455613" y="971550"/>
            <a:chExt cx="1431925" cy="1483796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455613" y="971550"/>
              <a:ext cx="1431925" cy="1390651"/>
              <a:chOff x="455613" y="971550"/>
              <a:chExt cx="1431925" cy="1390651"/>
            </a:xfrm>
          </p:grpSpPr>
          <p:sp>
            <p:nvSpPr>
              <p:cNvPr id="6165" name="Oval 23"/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153" name="Object 7"/>
              <p:cNvGraphicFramePr>
                <a:graphicFrameLocks noChangeAspect="1"/>
              </p:cNvGraphicFramePr>
              <p:nvPr/>
            </p:nvGraphicFramePr>
            <p:xfrm>
              <a:off x="455613" y="971550"/>
              <a:ext cx="1431925" cy="688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96463" name="Equation" r:id="rId14" imgW="469800" imgH="228600" progId="Equation.3">
                      <p:embed/>
                    </p:oleObj>
                  </mc:Choice>
                  <mc:Fallback>
                    <p:oleObj name="Equation" r:id="rId14" imgW="469800" imgH="2286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613" y="971550"/>
                            <a:ext cx="1431925" cy="6889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166" name="Straight Connector 30"/>
              <p:cNvCxnSpPr>
                <a:cxnSpLocks noChangeShapeType="1"/>
              </p:cNvCxnSpPr>
              <p:nvPr/>
            </p:nvCxnSpPr>
            <p:spPr bwMode="auto">
              <a:xfrm rot="5400000">
                <a:off x="1047750" y="1809751"/>
                <a:ext cx="609600" cy="495300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prstDash val="sysDash"/>
                <a:round/>
                <a:headEnd/>
                <a:tailEnd/>
              </a:ln>
            </p:spPr>
          </p:cxnSp>
        </p:grpSp>
        <p:graphicFrame>
          <p:nvGraphicFramePr>
            <p:cNvPr id="6152" name="Object 8"/>
            <p:cNvGraphicFramePr>
              <a:graphicFrameLocks noChangeAspect="1"/>
            </p:cNvGraphicFramePr>
            <p:nvPr/>
          </p:nvGraphicFramePr>
          <p:xfrm>
            <a:off x="1295401" y="1974849"/>
            <a:ext cx="457200" cy="480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6464" name="Equation" r:id="rId16" imgW="164880" imgH="164880" progId="Equation.3">
                    <p:embed/>
                  </p:oleObj>
                </mc:Choice>
                <mc:Fallback>
                  <p:oleObj name="Equation" r:id="rId16" imgW="1648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1" y="1974849"/>
                          <a:ext cx="457200" cy="4804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51" name="Object 9"/>
          <p:cNvGraphicFramePr>
            <a:graphicFrameLocks noChangeAspect="1"/>
          </p:cNvGraphicFramePr>
          <p:nvPr/>
        </p:nvGraphicFramePr>
        <p:xfrm>
          <a:off x="331788" y="5334000"/>
          <a:ext cx="5081587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465" name="Equation" r:id="rId18" imgW="1777680" imgH="469800" progId="Equation.3">
                  <p:embed/>
                </p:oleObj>
              </mc:Choice>
              <mc:Fallback>
                <p:oleObj name="Equation" r:id="rId18" imgW="17776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5334000"/>
                        <a:ext cx="5081587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61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6783388" y="4064000"/>
            <a:ext cx="608012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6162" name="TextBox 41"/>
          <p:cNvSpPr txBox="1">
            <a:spLocks noChangeArrowheads="1"/>
          </p:cNvSpPr>
          <p:nvPr/>
        </p:nvSpPr>
        <p:spPr bwMode="auto">
          <a:xfrm>
            <a:off x="5867400" y="5486400"/>
            <a:ext cx="2590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distance from point to line</a:t>
            </a:r>
          </a:p>
        </p:txBody>
      </p:sp>
      <p:sp>
        <p:nvSpPr>
          <p:cNvPr id="43" name="Right Brace 42"/>
          <p:cNvSpPr/>
          <p:nvPr/>
        </p:nvSpPr>
        <p:spPr bwMode="auto">
          <a:xfrm>
            <a:off x="5638800" y="5334000"/>
            <a:ext cx="152400" cy="12192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classifiers</a:t>
            </a:r>
          </a:p>
        </p:txBody>
      </p:sp>
      <p:sp>
        <p:nvSpPr>
          <p:cNvPr id="966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Find linear function </a:t>
            </a:r>
            <a:r>
              <a:rPr lang="en-US" dirty="0" smtClean="0"/>
              <a:t>to </a:t>
            </a:r>
            <a:r>
              <a:rPr lang="en-US" dirty="0"/>
              <a:t>separate positive and negative examples</a:t>
            </a:r>
          </a:p>
        </p:txBody>
      </p:sp>
      <p:graphicFrame>
        <p:nvGraphicFramePr>
          <p:cNvPr id="966662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181600" y="2286000"/>
          <a:ext cx="3351213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391" name="Equation" r:id="rId4" imgW="1701720" imgH="457200" progId="Equation.3">
                  <p:embed/>
                </p:oleObj>
              </mc:Choice>
              <mc:Fallback>
                <p:oleObj name="Equation" r:id="rId4" imgW="17017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86000"/>
                        <a:ext cx="3351213" cy="90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6664" name="Oval 8"/>
          <p:cNvSpPr>
            <a:spLocks noChangeArrowheads="1"/>
          </p:cNvSpPr>
          <p:nvPr/>
        </p:nvSpPr>
        <p:spPr bwMode="auto">
          <a:xfrm>
            <a:off x="838200" y="3962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65" name="Oval 9"/>
          <p:cNvSpPr>
            <a:spLocks noChangeArrowheads="1"/>
          </p:cNvSpPr>
          <p:nvPr/>
        </p:nvSpPr>
        <p:spPr bwMode="auto">
          <a:xfrm>
            <a:off x="1524000" y="4038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66" name="Oval 10"/>
          <p:cNvSpPr>
            <a:spLocks noChangeArrowheads="1"/>
          </p:cNvSpPr>
          <p:nvPr/>
        </p:nvSpPr>
        <p:spPr bwMode="auto">
          <a:xfrm>
            <a:off x="1524000" y="4724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67" name="Oval 11"/>
          <p:cNvSpPr>
            <a:spLocks noChangeArrowheads="1"/>
          </p:cNvSpPr>
          <p:nvPr/>
        </p:nvSpPr>
        <p:spPr bwMode="auto">
          <a:xfrm>
            <a:off x="762000" y="4267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68" name="Oval 12"/>
          <p:cNvSpPr>
            <a:spLocks noChangeArrowheads="1"/>
          </p:cNvSpPr>
          <p:nvPr/>
        </p:nvSpPr>
        <p:spPr bwMode="auto">
          <a:xfrm>
            <a:off x="2286000" y="4114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69" name="Oval 13"/>
          <p:cNvSpPr>
            <a:spLocks noChangeArrowheads="1"/>
          </p:cNvSpPr>
          <p:nvPr/>
        </p:nvSpPr>
        <p:spPr bwMode="auto">
          <a:xfrm>
            <a:off x="2895600" y="4953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0" name="Oval 14"/>
          <p:cNvSpPr>
            <a:spLocks noChangeArrowheads="1"/>
          </p:cNvSpPr>
          <p:nvPr/>
        </p:nvSpPr>
        <p:spPr bwMode="auto">
          <a:xfrm>
            <a:off x="3124200" y="3048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1" name="Oval 15"/>
          <p:cNvSpPr>
            <a:spLocks noChangeArrowheads="1"/>
          </p:cNvSpPr>
          <p:nvPr/>
        </p:nvSpPr>
        <p:spPr bwMode="auto">
          <a:xfrm>
            <a:off x="3886200" y="3352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2" name="Oval 16"/>
          <p:cNvSpPr>
            <a:spLocks noChangeArrowheads="1"/>
          </p:cNvSpPr>
          <p:nvPr/>
        </p:nvSpPr>
        <p:spPr bwMode="auto">
          <a:xfrm>
            <a:off x="4114800" y="4038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3" name="Oval 17"/>
          <p:cNvSpPr>
            <a:spLocks noChangeArrowheads="1"/>
          </p:cNvSpPr>
          <p:nvPr/>
        </p:nvSpPr>
        <p:spPr bwMode="auto">
          <a:xfrm>
            <a:off x="3429000" y="4038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4" name="Oval 18"/>
          <p:cNvSpPr>
            <a:spLocks noChangeArrowheads="1"/>
          </p:cNvSpPr>
          <p:nvPr/>
        </p:nvSpPr>
        <p:spPr bwMode="auto">
          <a:xfrm>
            <a:off x="2667000" y="2743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5" name="Oval 19"/>
          <p:cNvSpPr>
            <a:spLocks noChangeArrowheads="1"/>
          </p:cNvSpPr>
          <p:nvPr/>
        </p:nvSpPr>
        <p:spPr bwMode="auto">
          <a:xfrm>
            <a:off x="4724400" y="4800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6" name="Oval 20"/>
          <p:cNvSpPr>
            <a:spLocks noChangeArrowheads="1"/>
          </p:cNvSpPr>
          <p:nvPr/>
        </p:nvSpPr>
        <p:spPr bwMode="auto">
          <a:xfrm>
            <a:off x="4953000" y="3657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7" name="Oval 21"/>
          <p:cNvSpPr>
            <a:spLocks noChangeArrowheads="1"/>
          </p:cNvSpPr>
          <p:nvPr/>
        </p:nvSpPr>
        <p:spPr bwMode="auto">
          <a:xfrm>
            <a:off x="2286000" y="5715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8" name="Oval 22"/>
          <p:cNvSpPr>
            <a:spLocks noChangeArrowheads="1"/>
          </p:cNvSpPr>
          <p:nvPr/>
        </p:nvSpPr>
        <p:spPr bwMode="auto">
          <a:xfrm>
            <a:off x="4114800" y="2514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79" name="Oval 23"/>
          <p:cNvSpPr>
            <a:spLocks noChangeArrowheads="1"/>
          </p:cNvSpPr>
          <p:nvPr/>
        </p:nvSpPr>
        <p:spPr bwMode="auto">
          <a:xfrm>
            <a:off x="5410200" y="4572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80" name="Line 24"/>
          <p:cNvSpPr>
            <a:spLocks noChangeShapeType="1"/>
          </p:cNvSpPr>
          <p:nvPr/>
        </p:nvSpPr>
        <p:spPr bwMode="auto">
          <a:xfrm>
            <a:off x="1371600" y="2743200"/>
            <a:ext cx="3581400" cy="3581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81" name="Oval 25"/>
          <p:cNvSpPr>
            <a:spLocks noChangeArrowheads="1"/>
          </p:cNvSpPr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82" name="Oval 26"/>
          <p:cNvSpPr>
            <a:spLocks noChangeArrowheads="1"/>
          </p:cNvSpPr>
          <p:nvPr/>
        </p:nvSpPr>
        <p:spPr bwMode="auto">
          <a:xfrm>
            <a:off x="3124200" y="6172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83" name="Text Box 27"/>
          <p:cNvSpPr txBox="1">
            <a:spLocks noChangeArrowheads="1"/>
          </p:cNvSpPr>
          <p:nvPr/>
        </p:nvSpPr>
        <p:spPr bwMode="auto">
          <a:xfrm>
            <a:off x="5699124" y="5297488"/>
            <a:ext cx="31400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Which </a:t>
            </a:r>
            <a:r>
              <a:rPr lang="en-US" sz="2400" dirty="0" smtClean="0">
                <a:solidFill>
                  <a:srgbClr val="000000"/>
                </a:solidFill>
                <a:cs typeface="Arial" pitchFamily="34" charset="0"/>
              </a:rPr>
              <a:t>line</a:t>
            </a: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/>
            </a:r>
            <a:br>
              <a:rPr lang="en-US" sz="2400" dirty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is best?</a:t>
            </a:r>
          </a:p>
        </p:txBody>
      </p:sp>
      <p:sp>
        <p:nvSpPr>
          <p:cNvPr id="966684" name="Line 28"/>
          <p:cNvSpPr>
            <a:spLocks noChangeShapeType="1"/>
          </p:cNvSpPr>
          <p:nvPr/>
        </p:nvSpPr>
        <p:spPr bwMode="auto">
          <a:xfrm>
            <a:off x="1752600" y="2362200"/>
            <a:ext cx="243840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85" name="Line 29"/>
          <p:cNvSpPr>
            <a:spLocks noChangeShapeType="1"/>
          </p:cNvSpPr>
          <p:nvPr/>
        </p:nvSpPr>
        <p:spPr bwMode="auto">
          <a:xfrm>
            <a:off x="2286000" y="1981200"/>
            <a:ext cx="1447800" cy="464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86" name="Line 30"/>
          <p:cNvSpPr>
            <a:spLocks noChangeShapeType="1"/>
          </p:cNvSpPr>
          <p:nvPr/>
        </p:nvSpPr>
        <p:spPr bwMode="auto">
          <a:xfrm>
            <a:off x="1066800" y="3276600"/>
            <a:ext cx="4495800" cy="2362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00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80" grpId="0" animBg="1"/>
      <p:bldP spid="966683" grpId="0"/>
      <p:bldP spid="966684" grpId="0" animBg="1"/>
      <p:bldP spid="966685" grpId="0" animBg="1"/>
      <p:bldP spid="96668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sz="4000" dirty="0" smtClean="0">
                <a:latin typeface="Arial" pitchFamily="34" charset="0"/>
              </a:rPr>
              <a:t>Support Vector Machines (SVMs)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57800" y="1905000"/>
            <a:ext cx="3962400" cy="4114800"/>
          </a:xfrm>
        </p:spPr>
        <p:txBody>
          <a:bodyPr/>
          <a:lstStyle/>
          <a:p>
            <a:r>
              <a:rPr lang="en-US" sz="2800" dirty="0" smtClean="0">
                <a:latin typeface="Arial" pitchFamily="34" charset="0"/>
              </a:rPr>
              <a:t>Discriminative classifier based on </a:t>
            </a:r>
            <a:r>
              <a:rPr lang="en-US" sz="2800" i="1" dirty="0" smtClean="0">
                <a:latin typeface="Arial" pitchFamily="34" charset="0"/>
              </a:rPr>
              <a:t>optimal separating line (for 2d case)</a:t>
            </a:r>
          </a:p>
          <a:p>
            <a:endParaRPr lang="en-US" sz="2800" dirty="0" smtClean="0">
              <a:latin typeface="Arial" pitchFamily="34" charset="0"/>
            </a:endParaRPr>
          </a:p>
          <a:p>
            <a:r>
              <a:rPr lang="en-US" sz="2800" dirty="0" smtClean="0">
                <a:latin typeface="Arial" pitchFamily="34" charset="0"/>
              </a:rPr>
              <a:t>Maximize the </a:t>
            </a:r>
            <a:r>
              <a:rPr lang="en-US" sz="2800" i="1" dirty="0" smtClean="0">
                <a:solidFill>
                  <a:srgbClr val="00B050"/>
                </a:solidFill>
                <a:latin typeface="Arial" pitchFamily="34" charset="0"/>
              </a:rPr>
              <a:t>margin</a:t>
            </a:r>
            <a:r>
              <a:rPr lang="en-US" sz="2800" i="1" dirty="0" smtClean="0">
                <a:latin typeface="Arial" pitchFamily="34" charset="0"/>
              </a:rPr>
              <a:t> </a:t>
            </a:r>
            <a:r>
              <a:rPr lang="en-US" sz="2800" dirty="0" smtClean="0">
                <a:latin typeface="Arial" pitchFamily="34" charset="0"/>
              </a:rPr>
              <a:t>between the positive and negative training examples</a:t>
            </a: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81000" y="3581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66800" y="3657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066800" y="4343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04800" y="3886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828800" y="3733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2438400" y="4572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2667000" y="2667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3429000" y="2971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3657600" y="3657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2971800" y="3657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2209800" y="2362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267200" y="4419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4495800" y="3276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1828800" y="5334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3657600" y="2133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4953000" y="4191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2514600" y="1752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667000" y="5791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Line 30"/>
          <p:cNvSpPr>
            <a:spLocks noChangeShapeType="1"/>
          </p:cNvSpPr>
          <p:nvPr/>
        </p:nvSpPr>
        <p:spPr bwMode="auto">
          <a:xfrm>
            <a:off x="457200" y="2209800"/>
            <a:ext cx="3581400" cy="403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38200" y="1600200"/>
            <a:ext cx="3962400" cy="4343400"/>
            <a:chOff x="4724400" y="1600200"/>
            <a:chExt cx="3962400" cy="4343400"/>
          </a:xfrm>
        </p:grpSpPr>
        <p:sp>
          <p:nvSpPr>
            <p:cNvPr id="27" name="Line 30"/>
            <p:cNvSpPr>
              <a:spLocks noChangeShapeType="1"/>
            </p:cNvSpPr>
            <p:nvPr/>
          </p:nvSpPr>
          <p:spPr bwMode="auto">
            <a:xfrm>
              <a:off x="5029200" y="1600200"/>
              <a:ext cx="3657600" cy="396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>
              <a:off x="4724400" y="1981200"/>
              <a:ext cx="3657600" cy="396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1" name="Straight Arrow Connector 30"/>
          <p:cNvCxnSpPr/>
          <p:nvPr/>
        </p:nvCxnSpPr>
        <p:spPr bwMode="auto">
          <a:xfrm flipV="1">
            <a:off x="1295400" y="2514600"/>
            <a:ext cx="685800" cy="609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218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 nearest neighbor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recognition example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2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110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685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dirty="0" smtClean="0"/>
              <a:t>Want line that maximizes the margin.</a:t>
            </a:r>
            <a:endParaRPr lang="en-US" sz="2000" dirty="0"/>
          </a:p>
        </p:txBody>
      </p:sp>
      <p:graphicFrame>
        <p:nvGraphicFramePr>
          <p:cNvPr id="110490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776788" y="2057400"/>
          <a:ext cx="436721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28" name="Equation" r:id="rId4" imgW="2336760" imgH="457200" progId="Equation.3">
                  <p:embed/>
                </p:oleObj>
              </mc:Choice>
              <mc:Fallback>
                <p:oleObj name="Equation" r:id="rId4" imgW="2336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788" y="2057400"/>
                        <a:ext cx="4367212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4901" name="Rectangle 5"/>
          <p:cNvSpPr>
            <a:spLocks noChangeArrowheads="1"/>
          </p:cNvSpPr>
          <p:nvPr/>
        </p:nvSpPr>
        <p:spPr bwMode="auto">
          <a:xfrm>
            <a:off x="3657600" y="5470525"/>
            <a:ext cx="960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cs typeface="Arial" pitchFamily="34" charset="0"/>
              </a:rPr>
              <a:t>Margin</a:t>
            </a:r>
          </a:p>
        </p:txBody>
      </p:sp>
      <p:sp>
        <p:nvSpPr>
          <p:cNvPr id="1104902" name="Oval 6"/>
          <p:cNvSpPr>
            <a:spLocks noChangeArrowheads="1"/>
          </p:cNvSpPr>
          <p:nvPr/>
        </p:nvSpPr>
        <p:spPr bwMode="auto">
          <a:xfrm>
            <a:off x="658813" y="3614738"/>
            <a:ext cx="125412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3" name="Oval 7"/>
          <p:cNvSpPr>
            <a:spLocks noChangeArrowheads="1"/>
          </p:cNvSpPr>
          <p:nvPr/>
        </p:nvSpPr>
        <p:spPr bwMode="auto">
          <a:xfrm>
            <a:off x="1227138" y="3676650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4" name="Oval 8"/>
          <p:cNvSpPr>
            <a:spLocks noChangeArrowheads="1"/>
          </p:cNvSpPr>
          <p:nvPr/>
        </p:nvSpPr>
        <p:spPr bwMode="auto">
          <a:xfrm>
            <a:off x="1227138" y="4232275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595313" y="3860800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2555875" y="28733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7" name="Oval 11"/>
          <p:cNvSpPr>
            <a:spLocks noChangeArrowheads="1"/>
          </p:cNvSpPr>
          <p:nvPr/>
        </p:nvSpPr>
        <p:spPr bwMode="auto">
          <a:xfrm>
            <a:off x="3187700" y="3121025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8" name="Oval 12"/>
          <p:cNvSpPr>
            <a:spLocks noChangeArrowheads="1"/>
          </p:cNvSpPr>
          <p:nvPr/>
        </p:nvSpPr>
        <p:spPr bwMode="auto">
          <a:xfrm>
            <a:off x="3378200" y="3676650"/>
            <a:ext cx="125413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9" name="Oval 13"/>
          <p:cNvSpPr>
            <a:spLocks noChangeArrowheads="1"/>
          </p:cNvSpPr>
          <p:nvPr/>
        </p:nvSpPr>
        <p:spPr bwMode="auto">
          <a:xfrm>
            <a:off x="2176463" y="2627313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0" name="Oval 14"/>
          <p:cNvSpPr>
            <a:spLocks noChangeArrowheads="1"/>
          </p:cNvSpPr>
          <p:nvPr/>
        </p:nvSpPr>
        <p:spPr bwMode="auto">
          <a:xfrm>
            <a:off x="3883025" y="4292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1" name="Oval 15"/>
          <p:cNvSpPr>
            <a:spLocks noChangeArrowheads="1"/>
          </p:cNvSpPr>
          <p:nvPr/>
        </p:nvSpPr>
        <p:spPr bwMode="auto">
          <a:xfrm>
            <a:off x="4073525" y="33670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2" name="Oval 16"/>
          <p:cNvSpPr>
            <a:spLocks noChangeArrowheads="1"/>
          </p:cNvSpPr>
          <p:nvPr/>
        </p:nvSpPr>
        <p:spPr bwMode="auto">
          <a:xfrm>
            <a:off x="1860550" y="5033963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3" name="Oval 17"/>
          <p:cNvSpPr>
            <a:spLocks noChangeArrowheads="1"/>
          </p:cNvSpPr>
          <p:nvPr/>
        </p:nvSpPr>
        <p:spPr bwMode="auto">
          <a:xfrm>
            <a:off x="3378200" y="24415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4" name="Oval 18"/>
          <p:cNvSpPr>
            <a:spLocks noChangeArrowheads="1"/>
          </p:cNvSpPr>
          <p:nvPr/>
        </p:nvSpPr>
        <p:spPr bwMode="auto">
          <a:xfrm>
            <a:off x="4452938" y="41084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5" name="Line 19"/>
          <p:cNvSpPr>
            <a:spLocks noChangeShapeType="1"/>
          </p:cNvSpPr>
          <p:nvPr/>
        </p:nvSpPr>
        <p:spPr bwMode="auto">
          <a:xfrm>
            <a:off x="1417638" y="244157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6" name="Oval 20"/>
          <p:cNvSpPr>
            <a:spLocks noChangeArrowheads="1"/>
          </p:cNvSpPr>
          <p:nvPr/>
        </p:nvSpPr>
        <p:spPr bwMode="auto">
          <a:xfrm>
            <a:off x="2428875" y="2133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7" name="Oval 21"/>
          <p:cNvSpPr>
            <a:spLocks noChangeArrowheads="1"/>
          </p:cNvSpPr>
          <p:nvPr/>
        </p:nvSpPr>
        <p:spPr bwMode="auto">
          <a:xfrm>
            <a:off x="2555875" y="5403850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8" name="Line 22"/>
          <p:cNvSpPr>
            <a:spLocks noChangeShapeType="1"/>
          </p:cNvSpPr>
          <p:nvPr/>
        </p:nvSpPr>
        <p:spPr bwMode="auto">
          <a:xfrm>
            <a:off x="1101725" y="268922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9" name="Line 23"/>
          <p:cNvSpPr>
            <a:spLocks noChangeShapeType="1"/>
          </p:cNvSpPr>
          <p:nvPr/>
        </p:nvSpPr>
        <p:spPr bwMode="auto">
          <a:xfrm>
            <a:off x="1733550" y="2257425"/>
            <a:ext cx="2212975" cy="28384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0" name="Oval 24"/>
          <p:cNvSpPr>
            <a:spLocks noChangeArrowheads="1"/>
          </p:cNvSpPr>
          <p:nvPr/>
        </p:nvSpPr>
        <p:spPr bwMode="auto">
          <a:xfrm>
            <a:off x="1860550" y="3738563"/>
            <a:ext cx="125413" cy="1222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1" name="Oval 25"/>
          <p:cNvSpPr>
            <a:spLocks noChangeArrowheads="1"/>
          </p:cNvSpPr>
          <p:nvPr/>
        </p:nvSpPr>
        <p:spPr bwMode="auto">
          <a:xfrm>
            <a:off x="2365375" y="4416425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2" name="Oval 26"/>
          <p:cNvSpPr>
            <a:spLocks noChangeArrowheads="1"/>
          </p:cNvSpPr>
          <p:nvPr/>
        </p:nvSpPr>
        <p:spPr bwMode="auto">
          <a:xfrm>
            <a:off x="2808288" y="3676650"/>
            <a:ext cx="127000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3" name="Line 27"/>
          <p:cNvSpPr>
            <a:spLocks noChangeShapeType="1"/>
          </p:cNvSpPr>
          <p:nvPr/>
        </p:nvSpPr>
        <p:spPr bwMode="auto">
          <a:xfrm flipV="1">
            <a:off x="3378200" y="5157788"/>
            <a:ext cx="631825" cy="493712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 type="stealth" w="med" len="med"/>
            <a:tailEnd type="stealth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4" name="Freeform 28"/>
          <p:cNvSpPr>
            <a:spLocks/>
          </p:cNvSpPr>
          <p:nvPr/>
        </p:nvSpPr>
        <p:spPr bwMode="auto">
          <a:xfrm>
            <a:off x="815975" y="3984625"/>
            <a:ext cx="1044575" cy="1406525"/>
          </a:xfrm>
          <a:custGeom>
            <a:avLst/>
            <a:gdLst/>
            <a:ahLst/>
            <a:cxnLst>
              <a:cxn ang="0">
                <a:pos x="792" y="0"/>
              </a:cxn>
              <a:cxn ang="0">
                <a:pos x="408" y="720"/>
              </a:cxn>
              <a:cxn ang="0">
                <a:pos x="0" y="1094"/>
              </a:cxn>
            </a:cxnLst>
            <a:rect l="0" t="0" r="r" b="b"/>
            <a:pathLst>
              <a:path w="792" h="1094">
                <a:moveTo>
                  <a:pt x="792" y="0"/>
                </a:moveTo>
                <a:cubicBezTo>
                  <a:pt x="668" y="268"/>
                  <a:pt x="540" y="538"/>
                  <a:pt x="408" y="720"/>
                </a:cubicBezTo>
                <a:cubicBezTo>
                  <a:pt x="276" y="902"/>
                  <a:pt x="85" y="1016"/>
                  <a:pt x="0" y="1094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5" name="Freeform 29"/>
          <p:cNvSpPr>
            <a:spLocks/>
          </p:cNvSpPr>
          <p:nvPr/>
        </p:nvSpPr>
        <p:spPr bwMode="auto">
          <a:xfrm>
            <a:off x="784225" y="4664075"/>
            <a:ext cx="1517650" cy="739775"/>
          </a:xfrm>
          <a:custGeom>
            <a:avLst/>
            <a:gdLst/>
            <a:ahLst/>
            <a:cxnLst>
              <a:cxn ang="0">
                <a:pos x="1152" y="0"/>
              </a:cxn>
              <a:cxn ang="0">
                <a:pos x="559" y="329"/>
              </a:cxn>
              <a:cxn ang="0">
                <a:pos x="0" y="576"/>
              </a:cxn>
            </a:cxnLst>
            <a:rect l="0" t="0" r="r" b="b"/>
            <a:pathLst>
              <a:path w="1152" h="576">
                <a:moveTo>
                  <a:pt x="1152" y="0"/>
                </a:moveTo>
                <a:cubicBezTo>
                  <a:pt x="1053" y="55"/>
                  <a:pt x="751" y="233"/>
                  <a:pt x="559" y="329"/>
                </a:cubicBezTo>
                <a:cubicBezTo>
                  <a:pt x="367" y="425"/>
                  <a:pt x="117" y="525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6" name="Freeform 30"/>
          <p:cNvSpPr>
            <a:spLocks/>
          </p:cNvSpPr>
          <p:nvPr/>
        </p:nvSpPr>
        <p:spPr bwMode="auto">
          <a:xfrm>
            <a:off x="815975" y="3922713"/>
            <a:ext cx="1865313" cy="1468437"/>
          </a:xfrm>
          <a:custGeom>
            <a:avLst/>
            <a:gdLst/>
            <a:ahLst/>
            <a:cxnLst>
              <a:cxn ang="0">
                <a:pos x="1416" y="0"/>
              </a:cxn>
              <a:cxn ang="0">
                <a:pos x="699" y="669"/>
              </a:cxn>
              <a:cxn ang="0">
                <a:pos x="0" y="1142"/>
              </a:cxn>
            </a:cxnLst>
            <a:rect l="0" t="0" r="r" b="b"/>
            <a:pathLst>
              <a:path w="1416" h="1142">
                <a:moveTo>
                  <a:pt x="1416" y="0"/>
                </a:moveTo>
                <a:cubicBezTo>
                  <a:pt x="1297" y="111"/>
                  <a:pt x="935" y="479"/>
                  <a:pt x="699" y="669"/>
                </a:cubicBezTo>
                <a:cubicBezTo>
                  <a:pt x="463" y="859"/>
                  <a:pt x="146" y="1044"/>
                  <a:pt x="0" y="1142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7" name="Text Box 31"/>
          <p:cNvSpPr txBox="1">
            <a:spLocks noChangeArrowheads="1"/>
          </p:cNvSpPr>
          <p:nvPr/>
        </p:nvSpPr>
        <p:spPr bwMode="auto">
          <a:xfrm>
            <a:off x="76200" y="5359400"/>
            <a:ext cx="196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cs typeface="Arial" pitchFamily="34" charset="0"/>
              </a:rPr>
              <a:t>Support vectors</a:t>
            </a:r>
          </a:p>
        </p:txBody>
      </p:sp>
      <p:sp>
        <p:nvSpPr>
          <p:cNvPr id="1104928" name="Oval 32"/>
          <p:cNvSpPr>
            <a:spLocks noChangeArrowheads="1"/>
          </p:cNvSpPr>
          <p:nvPr/>
        </p:nvSpPr>
        <p:spPr bwMode="auto">
          <a:xfrm>
            <a:off x="1733550" y="3614738"/>
            <a:ext cx="379413" cy="369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9" name="Oval 33"/>
          <p:cNvSpPr>
            <a:spLocks noChangeArrowheads="1"/>
          </p:cNvSpPr>
          <p:nvPr/>
        </p:nvSpPr>
        <p:spPr bwMode="auto">
          <a:xfrm>
            <a:off x="2681288" y="3552825"/>
            <a:ext cx="379412" cy="369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30" name="Oval 34"/>
          <p:cNvSpPr>
            <a:spLocks noChangeArrowheads="1"/>
          </p:cNvSpPr>
          <p:nvPr/>
        </p:nvSpPr>
        <p:spPr bwMode="auto">
          <a:xfrm>
            <a:off x="2239963" y="4292600"/>
            <a:ext cx="379412" cy="3714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31" name="Text Box 35"/>
          <p:cNvSpPr txBox="1">
            <a:spLocks noChangeArrowheads="1"/>
          </p:cNvSpPr>
          <p:nvPr/>
        </p:nvSpPr>
        <p:spPr bwMode="auto">
          <a:xfrm>
            <a:off x="0" y="6237312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C. Burges, </a:t>
            </a:r>
            <a:r>
              <a:rPr lang="en-US" dirty="0">
                <a:solidFill>
                  <a:srgbClr val="000000"/>
                </a:solidFill>
                <a:cs typeface="Arial" pitchFamily="34" charset="0"/>
                <a:hlinkClick r:id="rId6"/>
              </a:rPr>
              <a:t>A Tutorial on Support Vector Machines for Pattern Recognition</a:t>
            </a: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,  Data Mining and Knowledge Discovery, 1998 </a:t>
            </a:r>
          </a:p>
        </p:txBody>
      </p:sp>
      <p:sp>
        <p:nvSpPr>
          <p:cNvPr id="1104935" name="Text Box 39"/>
          <p:cNvSpPr txBox="1">
            <a:spLocks noChangeArrowheads="1"/>
          </p:cNvSpPr>
          <p:nvPr/>
        </p:nvSpPr>
        <p:spPr bwMode="auto">
          <a:xfrm>
            <a:off x="4724400" y="3154363"/>
            <a:ext cx="297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For support, vectors, </a:t>
            </a:r>
          </a:p>
        </p:txBody>
      </p:sp>
      <p:graphicFrame>
        <p:nvGraphicFramePr>
          <p:cNvPr id="1104936" name="Object 4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91400" y="3124200"/>
          <a:ext cx="175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29" name="Equation" r:id="rId7" imgW="876240" imgH="228600" progId="Equation.3">
                  <p:embed/>
                </p:oleObj>
              </mc:Choice>
              <mc:Fallback>
                <p:oleObj name="Equation" r:id="rId7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124200"/>
                        <a:ext cx="1752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9"/>
          <p:cNvSpPr txBox="1">
            <a:spLocks noChangeArrowheads="1"/>
          </p:cNvSpPr>
          <p:nvPr/>
        </p:nvSpPr>
        <p:spPr bwMode="auto">
          <a:xfrm rot="3054962">
            <a:off x="-32585" y="2024161"/>
            <a:ext cx="1493838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 dirty="0" err="1">
                <a:solidFill>
                  <a:srgbClr val="002060"/>
                </a:solidFill>
                <a:latin typeface="Tahoma" pitchFamily="34" charset="0"/>
              </a:rPr>
              <a:t>wx+b</a:t>
            </a:r>
            <a:r>
              <a:rPr lang="en-US" altLang="zh-CN" sz="2200" dirty="0" smtClean="0">
                <a:solidFill>
                  <a:srgbClr val="002060"/>
                </a:solidFill>
                <a:latin typeface="Tahoma" pitchFamily="34" charset="0"/>
              </a:rPr>
              <a:t>=-1</a:t>
            </a:r>
            <a:endParaRPr lang="en-US" altLang="zh-CN" sz="2200" dirty="0">
              <a:solidFill>
                <a:srgbClr val="002060"/>
              </a:solidFill>
              <a:latin typeface="Tahoma" pitchFamily="34" charset="0"/>
            </a:endParaRP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 rot="3244702">
            <a:off x="246239" y="1646964"/>
            <a:ext cx="1486741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 dirty="0" err="1">
                <a:solidFill>
                  <a:srgbClr val="000000"/>
                </a:solidFill>
                <a:latin typeface="Tahoma" pitchFamily="34" charset="0"/>
              </a:rPr>
              <a:t>wx+b</a:t>
            </a:r>
            <a:r>
              <a:rPr lang="en-US" altLang="zh-CN" sz="2200" dirty="0">
                <a:solidFill>
                  <a:srgbClr val="000000"/>
                </a:solidFill>
                <a:latin typeface="Tahoma" pitchFamily="34" charset="0"/>
              </a:rPr>
              <a:t>=0</a:t>
            </a: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 rot="3198884">
            <a:off x="620918" y="1545260"/>
            <a:ext cx="1559204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 dirty="0" err="1" smtClean="0">
                <a:solidFill>
                  <a:srgbClr val="C00000"/>
                </a:solidFill>
                <a:latin typeface="Tahoma" pitchFamily="34" charset="0"/>
              </a:rPr>
              <a:t>wx+b</a:t>
            </a:r>
            <a:r>
              <a:rPr lang="en-US" altLang="zh-CN" sz="2200" dirty="0" smtClean="0">
                <a:solidFill>
                  <a:srgbClr val="C00000"/>
                </a:solidFill>
                <a:latin typeface="Tahoma" pitchFamily="34" charset="0"/>
              </a:rPr>
              <a:t>=1</a:t>
            </a:r>
            <a:endParaRPr lang="en-US" altLang="zh-CN" sz="2200" dirty="0">
              <a:solidFill>
                <a:srgbClr val="C00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9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4901" grpId="0"/>
      <p:bldP spid="1104918" grpId="0" animBg="1"/>
      <p:bldP spid="1104919" grpId="0" animBg="1"/>
      <p:bldP spid="1104923" grpId="0" animBg="1"/>
      <p:bldP spid="1104924" grpId="0" animBg="1"/>
      <p:bldP spid="1104925" grpId="0" animBg="1"/>
      <p:bldP spid="1104926" grpId="0" animBg="1"/>
      <p:bldP spid="1104927" grpId="0"/>
      <p:bldP spid="1104928" grpId="0" animBg="1"/>
      <p:bldP spid="1104929" grpId="0" animBg="1"/>
      <p:bldP spid="1104930" grpId="0" animBg="1"/>
      <p:bldP spid="1104935" grpId="0"/>
      <p:bldP spid="41" grpId="0"/>
      <p:bldP spid="42" grpId="0"/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110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685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dirty="0" smtClean="0"/>
              <a:t>Want line that maximizes the margin.</a:t>
            </a:r>
            <a:endParaRPr lang="en-US" sz="2000" dirty="0"/>
          </a:p>
        </p:txBody>
      </p:sp>
      <p:graphicFrame>
        <p:nvGraphicFramePr>
          <p:cNvPr id="110490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776788" y="2057400"/>
          <a:ext cx="436721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491" name="Equation" r:id="rId4" imgW="2336760" imgH="457200" progId="Equation.3">
                  <p:embed/>
                </p:oleObj>
              </mc:Choice>
              <mc:Fallback>
                <p:oleObj name="Equation" r:id="rId4" imgW="2336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788" y="2057400"/>
                        <a:ext cx="4367212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4901" name="Rectangle 5"/>
          <p:cNvSpPr>
            <a:spLocks noChangeArrowheads="1"/>
          </p:cNvSpPr>
          <p:nvPr/>
        </p:nvSpPr>
        <p:spPr bwMode="auto">
          <a:xfrm>
            <a:off x="3472134" y="5410200"/>
            <a:ext cx="12522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cs typeface="Arial" pitchFamily="34" charset="0"/>
              </a:rPr>
              <a:t>Margin M</a:t>
            </a:r>
            <a:endParaRPr lang="en-US" sz="20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2" name="Oval 6"/>
          <p:cNvSpPr>
            <a:spLocks noChangeArrowheads="1"/>
          </p:cNvSpPr>
          <p:nvPr/>
        </p:nvSpPr>
        <p:spPr bwMode="auto">
          <a:xfrm>
            <a:off x="658813" y="3614738"/>
            <a:ext cx="125412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3" name="Oval 7"/>
          <p:cNvSpPr>
            <a:spLocks noChangeArrowheads="1"/>
          </p:cNvSpPr>
          <p:nvPr/>
        </p:nvSpPr>
        <p:spPr bwMode="auto">
          <a:xfrm>
            <a:off x="1227138" y="3676650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4" name="Oval 8"/>
          <p:cNvSpPr>
            <a:spLocks noChangeArrowheads="1"/>
          </p:cNvSpPr>
          <p:nvPr/>
        </p:nvSpPr>
        <p:spPr bwMode="auto">
          <a:xfrm>
            <a:off x="1227138" y="4232275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595313" y="3860800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2555875" y="28733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7" name="Oval 11"/>
          <p:cNvSpPr>
            <a:spLocks noChangeArrowheads="1"/>
          </p:cNvSpPr>
          <p:nvPr/>
        </p:nvSpPr>
        <p:spPr bwMode="auto">
          <a:xfrm>
            <a:off x="3187700" y="3121025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8" name="Oval 12"/>
          <p:cNvSpPr>
            <a:spLocks noChangeArrowheads="1"/>
          </p:cNvSpPr>
          <p:nvPr/>
        </p:nvSpPr>
        <p:spPr bwMode="auto">
          <a:xfrm>
            <a:off x="3378200" y="3676650"/>
            <a:ext cx="125413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9" name="Oval 13"/>
          <p:cNvSpPr>
            <a:spLocks noChangeArrowheads="1"/>
          </p:cNvSpPr>
          <p:nvPr/>
        </p:nvSpPr>
        <p:spPr bwMode="auto">
          <a:xfrm>
            <a:off x="2176463" y="2627313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0" name="Oval 14"/>
          <p:cNvSpPr>
            <a:spLocks noChangeArrowheads="1"/>
          </p:cNvSpPr>
          <p:nvPr/>
        </p:nvSpPr>
        <p:spPr bwMode="auto">
          <a:xfrm>
            <a:off x="3883025" y="4292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1" name="Oval 15"/>
          <p:cNvSpPr>
            <a:spLocks noChangeArrowheads="1"/>
          </p:cNvSpPr>
          <p:nvPr/>
        </p:nvSpPr>
        <p:spPr bwMode="auto">
          <a:xfrm>
            <a:off x="4073525" y="33670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2" name="Oval 16"/>
          <p:cNvSpPr>
            <a:spLocks noChangeArrowheads="1"/>
          </p:cNvSpPr>
          <p:nvPr/>
        </p:nvSpPr>
        <p:spPr bwMode="auto">
          <a:xfrm>
            <a:off x="1860550" y="5033963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3" name="Oval 17"/>
          <p:cNvSpPr>
            <a:spLocks noChangeArrowheads="1"/>
          </p:cNvSpPr>
          <p:nvPr/>
        </p:nvSpPr>
        <p:spPr bwMode="auto">
          <a:xfrm>
            <a:off x="3378200" y="24415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4" name="Oval 18"/>
          <p:cNvSpPr>
            <a:spLocks noChangeArrowheads="1"/>
          </p:cNvSpPr>
          <p:nvPr/>
        </p:nvSpPr>
        <p:spPr bwMode="auto">
          <a:xfrm>
            <a:off x="4452938" y="41084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5" name="Line 19"/>
          <p:cNvSpPr>
            <a:spLocks noChangeShapeType="1"/>
          </p:cNvSpPr>
          <p:nvPr/>
        </p:nvSpPr>
        <p:spPr bwMode="auto">
          <a:xfrm>
            <a:off x="1417638" y="244157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6" name="Oval 20"/>
          <p:cNvSpPr>
            <a:spLocks noChangeArrowheads="1"/>
          </p:cNvSpPr>
          <p:nvPr/>
        </p:nvSpPr>
        <p:spPr bwMode="auto">
          <a:xfrm>
            <a:off x="2428875" y="2133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7" name="Oval 21"/>
          <p:cNvSpPr>
            <a:spLocks noChangeArrowheads="1"/>
          </p:cNvSpPr>
          <p:nvPr/>
        </p:nvSpPr>
        <p:spPr bwMode="auto">
          <a:xfrm>
            <a:off x="2555875" y="5403850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8" name="Line 22"/>
          <p:cNvSpPr>
            <a:spLocks noChangeShapeType="1"/>
          </p:cNvSpPr>
          <p:nvPr/>
        </p:nvSpPr>
        <p:spPr bwMode="auto">
          <a:xfrm>
            <a:off x="1101725" y="268922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9" name="Line 23"/>
          <p:cNvSpPr>
            <a:spLocks noChangeShapeType="1"/>
          </p:cNvSpPr>
          <p:nvPr/>
        </p:nvSpPr>
        <p:spPr bwMode="auto">
          <a:xfrm>
            <a:off x="1733550" y="2257425"/>
            <a:ext cx="2212975" cy="28384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0" name="Oval 24"/>
          <p:cNvSpPr>
            <a:spLocks noChangeArrowheads="1"/>
          </p:cNvSpPr>
          <p:nvPr/>
        </p:nvSpPr>
        <p:spPr bwMode="auto">
          <a:xfrm>
            <a:off x="1860550" y="3738563"/>
            <a:ext cx="125413" cy="1222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1" name="Oval 25"/>
          <p:cNvSpPr>
            <a:spLocks noChangeArrowheads="1"/>
          </p:cNvSpPr>
          <p:nvPr/>
        </p:nvSpPr>
        <p:spPr bwMode="auto">
          <a:xfrm>
            <a:off x="2365375" y="4416425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2" name="Oval 26"/>
          <p:cNvSpPr>
            <a:spLocks noChangeArrowheads="1"/>
          </p:cNvSpPr>
          <p:nvPr/>
        </p:nvSpPr>
        <p:spPr bwMode="auto">
          <a:xfrm>
            <a:off x="2808288" y="3676650"/>
            <a:ext cx="127000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3" name="Line 27"/>
          <p:cNvSpPr>
            <a:spLocks noChangeShapeType="1"/>
          </p:cNvSpPr>
          <p:nvPr/>
        </p:nvSpPr>
        <p:spPr bwMode="auto">
          <a:xfrm flipV="1">
            <a:off x="3378200" y="5157788"/>
            <a:ext cx="631825" cy="493712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 type="stealth" w="med" len="med"/>
            <a:tailEnd type="stealth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4" name="Freeform 28"/>
          <p:cNvSpPr>
            <a:spLocks/>
          </p:cNvSpPr>
          <p:nvPr/>
        </p:nvSpPr>
        <p:spPr bwMode="auto">
          <a:xfrm>
            <a:off x="815975" y="3984625"/>
            <a:ext cx="1044575" cy="1406525"/>
          </a:xfrm>
          <a:custGeom>
            <a:avLst/>
            <a:gdLst/>
            <a:ahLst/>
            <a:cxnLst>
              <a:cxn ang="0">
                <a:pos x="792" y="0"/>
              </a:cxn>
              <a:cxn ang="0">
                <a:pos x="408" y="720"/>
              </a:cxn>
              <a:cxn ang="0">
                <a:pos x="0" y="1094"/>
              </a:cxn>
            </a:cxnLst>
            <a:rect l="0" t="0" r="r" b="b"/>
            <a:pathLst>
              <a:path w="792" h="1094">
                <a:moveTo>
                  <a:pt x="792" y="0"/>
                </a:moveTo>
                <a:cubicBezTo>
                  <a:pt x="668" y="268"/>
                  <a:pt x="540" y="538"/>
                  <a:pt x="408" y="720"/>
                </a:cubicBezTo>
                <a:cubicBezTo>
                  <a:pt x="276" y="902"/>
                  <a:pt x="85" y="1016"/>
                  <a:pt x="0" y="1094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5" name="Freeform 29"/>
          <p:cNvSpPr>
            <a:spLocks/>
          </p:cNvSpPr>
          <p:nvPr/>
        </p:nvSpPr>
        <p:spPr bwMode="auto">
          <a:xfrm>
            <a:off x="784225" y="4664075"/>
            <a:ext cx="1517650" cy="739775"/>
          </a:xfrm>
          <a:custGeom>
            <a:avLst/>
            <a:gdLst/>
            <a:ahLst/>
            <a:cxnLst>
              <a:cxn ang="0">
                <a:pos x="1152" y="0"/>
              </a:cxn>
              <a:cxn ang="0">
                <a:pos x="559" y="329"/>
              </a:cxn>
              <a:cxn ang="0">
                <a:pos x="0" y="576"/>
              </a:cxn>
            </a:cxnLst>
            <a:rect l="0" t="0" r="r" b="b"/>
            <a:pathLst>
              <a:path w="1152" h="576">
                <a:moveTo>
                  <a:pt x="1152" y="0"/>
                </a:moveTo>
                <a:cubicBezTo>
                  <a:pt x="1053" y="55"/>
                  <a:pt x="751" y="233"/>
                  <a:pt x="559" y="329"/>
                </a:cubicBezTo>
                <a:cubicBezTo>
                  <a:pt x="367" y="425"/>
                  <a:pt x="117" y="525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6" name="Freeform 30"/>
          <p:cNvSpPr>
            <a:spLocks/>
          </p:cNvSpPr>
          <p:nvPr/>
        </p:nvSpPr>
        <p:spPr bwMode="auto">
          <a:xfrm>
            <a:off x="815975" y="3922713"/>
            <a:ext cx="1865313" cy="1468437"/>
          </a:xfrm>
          <a:custGeom>
            <a:avLst/>
            <a:gdLst/>
            <a:ahLst/>
            <a:cxnLst>
              <a:cxn ang="0">
                <a:pos x="1416" y="0"/>
              </a:cxn>
              <a:cxn ang="0">
                <a:pos x="699" y="669"/>
              </a:cxn>
              <a:cxn ang="0">
                <a:pos x="0" y="1142"/>
              </a:cxn>
            </a:cxnLst>
            <a:rect l="0" t="0" r="r" b="b"/>
            <a:pathLst>
              <a:path w="1416" h="1142">
                <a:moveTo>
                  <a:pt x="1416" y="0"/>
                </a:moveTo>
                <a:cubicBezTo>
                  <a:pt x="1297" y="111"/>
                  <a:pt x="935" y="479"/>
                  <a:pt x="699" y="669"/>
                </a:cubicBezTo>
                <a:cubicBezTo>
                  <a:pt x="463" y="859"/>
                  <a:pt x="146" y="1044"/>
                  <a:pt x="0" y="1142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7" name="Text Box 31"/>
          <p:cNvSpPr txBox="1">
            <a:spLocks noChangeArrowheads="1"/>
          </p:cNvSpPr>
          <p:nvPr/>
        </p:nvSpPr>
        <p:spPr bwMode="auto">
          <a:xfrm>
            <a:off x="76200" y="5359400"/>
            <a:ext cx="196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cs typeface="Arial" pitchFamily="34" charset="0"/>
              </a:rPr>
              <a:t>Support vectors</a:t>
            </a:r>
          </a:p>
        </p:txBody>
      </p:sp>
      <p:sp>
        <p:nvSpPr>
          <p:cNvPr id="1104928" name="Oval 32"/>
          <p:cNvSpPr>
            <a:spLocks noChangeArrowheads="1"/>
          </p:cNvSpPr>
          <p:nvPr/>
        </p:nvSpPr>
        <p:spPr bwMode="auto">
          <a:xfrm>
            <a:off x="1733550" y="3614738"/>
            <a:ext cx="379413" cy="369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9" name="Oval 33"/>
          <p:cNvSpPr>
            <a:spLocks noChangeArrowheads="1"/>
          </p:cNvSpPr>
          <p:nvPr/>
        </p:nvSpPr>
        <p:spPr bwMode="auto">
          <a:xfrm>
            <a:off x="2681288" y="3552825"/>
            <a:ext cx="379412" cy="369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30" name="Oval 34"/>
          <p:cNvSpPr>
            <a:spLocks noChangeArrowheads="1"/>
          </p:cNvSpPr>
          <p:nvPr/>
        </p:nvSpPr>
        <p:spPr bwMode="auto">
          <a:xfrm>
            <a:off x="2239963" y="4292600"/>
            <a:ext cx="379412" cy="3714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35" name="Text Box 39"/>
          <p:cNvSpPr txBox="1">
            <a:spLocks noChangeArrowheads="1"/>
          </p:cNvSpPr>
          <p:nvPr/>
        </p:nvSpPr>
        <p:spPr bwMode="auto">
          <a:xfrm>
            <a:off x="4724400" y="3154363"/>
            <a:ext cx="297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For support, vectors, </a:t>
            </a:r>
          </a:p>
        </p:txBody>
      </p:sp>
      <p:graphicFrame>
        <p:nvGraphicFramePr>
          <p:cNvPr id="1104936" name="Object 4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91400" y="3124200"/>
          <a:ext cx="175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492" name="Equation" r:id="rId6" imgW="876240" imgH="228600" progId="Equation.3">
                  <p:embed/>
                </p:oleObj>
              </mc:Choice>
              <mc:Fallback>
                <p:oleObj name="Equation" r:id="rId6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124200"/>
                        <a:ext cx="1752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9"/>
          <p:cNvSpPr txBox="1">
            <a:spLocks noChangeArrowheads="1"/>
          </p:cNvSpPr>
          <p:nvPr/>
        </p:nvSpPr>
        <p:spPr bwMode="auto">
          <a:xfrm rot="3054962">
            <a:off x="-32585" y="2024161"/>
            <a:ext cx="1493838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 dirty="0" err="1">
                <a:solidFill>
                  <a:srgbClr val="002060"/>
                </a:solidFill>
                <a:latin typeface="Tahoma" pitchFamily="34" charset="0"/>
              </a:rPr>
              <a:t>wx+b</a:t>
            </a:r>
            <a:r>
              <a:rPr lang="en-US" altLang="zh-CN" sz="2200" dirty="0">
                <a:solidFill>
                  <a:srgbClr val="002060"/>
                </a:solidFill>
                <a:latin typeface="Tahoma" pitchFamily="34" charset="0"/>
              </a:rPr>
              <a:t>=-1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 rot="3244702">
            <a:off x="246239" y="1646964"/>
            <a:ext cx="1486741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 dirty="0" err="1">
                <a:solidFill>
                  <a:srgbClr val="000000"/>
                </a:solidFill>
                <a:latin typeface="Tahoma" pitchFamily="34" charset="0"/>
              </a:rPr>
              <a:t>wx+b</a:t>
            </a:r>
            <a:r>
              <a:rPr lang="en-US" altLang="zh-CN" sz="2200" dirty="0">
                <a:solidFill>
                  <a:srgbClr val="000000"/>
                </a:solidFill>
                <a:latin typeface="Tahoma" pitchFamily="34" charset="0"/>
              </a:rPr>
              <a:t>=0</a:t>
            </a: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 rot="3198884">
            <a:off x="620918" y="1545260"/>
            <a:ext cx="1559204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 dirty="0" err="1">
                <a:solidFill>
                  <a:srgbClr val="C00000"/>
                </a:solidFill>
                <a:latin typeface="Tahoma" pitchFamily="34" charset="0"/>
              </a:rPr>
              <a:t>wx+b</a:t>
            </a:r>
            <a:r>
              <a:rPr lang="en-US" altLang="zh-CN" sz="2200" dirty="0">
                <a:solidFill>
                  <a:srgbClr val="C00000"/>
                </a:solidFill>
                <a:latin typeface="Tahoma" pitchFamily="34" charset="0"/>
              </a:rPr>
              <a:t>=1</a:t>
            </a:r>
          </a:p>
        </p:txBody>
      </p:sp>
      <p:sp>
        <p:nvSpPr>
          <p:cNvPr id="44" name="Oval 15"/>
          <p:cNvSpPr>
            <a:spLocks noChangeArrowheads="1"/>
          </p:cNvSpPr>
          <p:nvPr/>
        </p:nvSpPr>
        <p:spPr bwMode="auto">
          <a:xfrm>
            <a:off x="4073525" y="33670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5" name="Oval 18"/>
          <p:cNvSpPr>
            <a:spLocks noChangeArrowheads="1"/>
          </p:cNvSpPr>
          <p:nvPr/>
        </p:nvSpPr>
        <p:spPr bwMode="auto">
          <a:xfrm>
            <a:off x="4452938" y="41084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6" name="Text Box 36"/>
          <p:cNvSpPr txBox="1">
            <a:spLocks noChangeArrowheads="1"/>
          </p:cNvSpPr>
          <p:nvPr/>
        </p:nvSpPr>
        <p:spPr bwMode="auto">
          <a:xfrm>
            <a:off x="4724400" y="3886200"/>
            <a:ext cx="2971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cs typeface="Arial" pitchFamily="34" charset="0"/>
              </a:rPr>
              <a:t>Distance between point and </a:t>
            </a:r>
            <a:r>
              <a:rPr lang="en-US" sz="2000" dirty="0" smtClean="0">
                <a:solidFill>
                  <a:srgbClr val="000000"/>
                </a:solidFill>
                <a:cs typeface="Arial" pitchFamily="34" charset="0"/>
              </a:rPr>
              <a:t>line:</a:t>
            </a:r>
            <a:endParaRPr lang="en-US" sz="2000" dirty="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47" name="Object 37"/>
          <p:cNvGraphicFramePr>
            <a:graphicFrameLocks noChangeAspect="1"/>
          </p:cNvGraphicFramePr>
          <p:nvPr/>
        </p:nvGraphicFramePr>
        <p:xfrm>
          <a:off x="7848600" y="3870325"/>
          <a:ext cx="12954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493" name="Equation" r:id="rId8" imgW="698400" imgH="419040" progId="Equation.3">
                  <p:embed/>
                </p:oleObj>
              </mc:Choice>
              <mc:Fallback>
                <p:oleObj name="Equation" r:id="rId8" imgW="698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3870325"/>
                        <a:ext cx="1295400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92" name="Object 20"/>
          <p:cNvGraphicFramePr>
            <a:graphicFrameLocks noChangeAspect="1"/>
          </p:cNvGraphicFramePr>
          <p:nvPr/>
        </p:nvGraphicFramePr>
        <p:xfrm>
          <a:off x="6705600" y="4972110"/>
          <a:ext cx="24447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494" name="Equation" r:id="rId10" imgW="1346040" imgH="507960" progId="Equation.3">
                  <p:embed/>
                </p:oleObj>
              </mc:Choice>
              <mc:Fallback>
                <p:oleObj name="Equation" r:id="rId10" imgW="134604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972110"/>
                        <a:ext cx="244475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94" name="Object 22"/>
          <p:cNvGraphicFramePr>
            <a:graphicFrameLocks noChangeAspect="1"/>
          </p:cNvGraphicFramePr>
          <p:nvPr/>
        </p:nvGraphicFramePr>
        <p:xfrm>
          <a:off x="4876800" y="5005447"/>
          <a:ext cx="1566862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495" name="Equation" r:id="rId12" imgW="914400" imgH="469800" progId="Equation.3">
                  <p:embed/>
                </p:oleObj>
              </mc:Choice>
              <mc:Fallback>
                <p:oleObj name="Equation" r:id="rId12" imgW="91440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005447"/>
                        <a:ext cx="1566862" cy="804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36"/>
          <p:cNvSpPr txBox="1">
            <a:spLocks noChangeArrowheads="1"/>
          </p:cNvSpPr>
          <p:nvPr/>
        </p:nvSpPr>
        <p:spPr bwMode="auto">
          <a:xfrm>
            <a:off x="4724400" y="4648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cs typeface="Arial" pitchFamily="34" charset="0"/>
              </a:rPr>
              <a:t>For support vectors:</a:t>
            </a:r>
            <a:endParaRPr lang="en-US" sz="2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110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685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 dirty="0" smtClean="0"/>
              <a:t>Want line that maximizes the margin.</a:t>
            </a:r>
            <a:endParaRPr lang="en-US" sz="2000" dirty="0"/>
          </a:p>
        </p:txBody>
      </p:sp>
      <p:graphicFrame>
        <p:nvGraphicFramePr>
          <p:cNvPr id="1104900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776788" y="2057400"/>
          <a:ext cx="436721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0489" name="Equation" r:id="rId4" imgW="2336760" imgH="457200" progId="Equation.3">
                  <p:embed/>
                </p:oleObj>
              </mc:Choice>
              <mc:Fallback>
                <p:oleObj name="Equation" r:id="rId4" imgW="2336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788" y="2057400"/>
                        <a:ext cx="4367212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4902" name="Oval 6"/>
          <p:cNvSpPr>
            <a:spLocks noChangeArrowheads="1"/>
          </p:cNvSpPr>
          <p:nvPr/>
        </p:nvSpPr>
        <p:spPr bwMode="auto">
          <a:xfrm>
            <a:off x="658813" y="3614738"/>
            <a:ext cx="125412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3" name="Oval 7"/>
          <p:cNvSpPr>
            <a:spLocks noChangeArrowheads="1"/>
          </p:cNvSpPr>
          <p:nvPr/>
        </p:nvSpPr>
        <p:spPr bwMode="auto">
          <a:xfrm>
            <a:off x="1227138" y="3676650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4" name="Oval 8"/>
          <p:cNvSpPr>
            <a:spLocks noChangeArrowheads="1"/>
          </p:cNvSpPr>
          <p:nvPr/>
        </p:nvSpPr>
        <p:spPr bwMode="auto">
          <a:xfrm>
            <a:off x="1227138" y="4232275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595313" y="3860800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2555875" y="28733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7" name="Oval 11"/>
          <p:cNvSpPr>
            <a:spLocks noChangeArrowheads="1"/>
          </p:cNvSpPr>
          <p:nvPr/>
        </p:nvSpPr>
        <p:spPr bwMode="auto">
          <a:xfrm>
            <a:off x="3187700" y="3121025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8" name="Oval 12"/>
          <p:cNvSpPr>
            <a:spLocks noChangeArrowheads="1"/>
          </p:cNvSpPr>
          <p:nvPr/>
        </p:nvSpPr>
        <p:spPr bwMode="auto">
          <a:xfrm>
            <a:off x="3378200" y="3676650"/>
            <a:ext cx="125413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09" name="Oval 13"/>
          <p:cNvSpPr>
            <a:spLocks noChangeArrowheads="1"/>
          </p:cNvSpPr>
          <p:nvPr/>
        </p:nvSpPr>
        <p:spPr bwMode="auto">
          <a:xfrm>
            <a:off x="2176463" y="2627313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0" name="Oval 14"/>
          <p:cNvSpPr>
            <a:spLocks noChangeArrowheads="1"/>
          </p:cNvSpPr>
          <p:nvPr/>
        </p:nvSpPr>
        <p:spPr bwMode="auto">
          <a:xfrm>
            <a:off x="3883025" y="4292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1" name="Oval 15"/>
          <p:cNvSpPr>
            <a:spLocks noChangeArrowheads="1"/>
          </p:cNvSpPr>
          <p:nvPr/>
        </p:nvSpPr>
        <p:spPr bwMode="auto">
          <a:xfrm>
            <a:off x="4073525" y="33670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2" name="Oval 16"/>
          <p:cNvSpPr>
            <a:spLocks noChangeArrowheads="1"/>
          </p:cNvSpPr>
          <p:nvPr/>
        </p:nvSpPr>
        <p:spPr bwMode="auto">
          <a:xfrm>
            <a:off x="1860550" y="5033963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3" name="Oval 17"/>
          <p:cNvSpPr>
            <a:spLocks noChangeArrowheads="1"/>
          </p:cNvSpPr>
          <p:nvPr/>
        </p:nvSpPr>
        <p:spPr bwMode="auto">
          <a:xfrm>
            <a:off x="3378200" y="24415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4" name="Oval 18"/>
          <p:cNvSpPr>
            <a:spLocks noChangeArrowheads="1"/>
          </p:cNvSpPr>
          <p:nvPr/>
        </p:nvSpPr>
        <p:spPr bwMode="auto">
          <a:xfrm>
            <a:off x="4452938" y="41084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5" name="Line 19"/>
          <p:cNvSpPr>
            <a:spLocks noChangeShapeType="1"/>
          </p:cNvSpPr>
          <p:nvPr/>
        </p:nvSpPr>
        <p:spPr bwMode="auto">
          <a:xfrm>
            <a:off x="1417638" y="244157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6" name="Oval 20"/>
          <p:cNvSpPr>
            <a:spLocks noChangeArrowheads="1"/>
          </p:cNvSpPr>
          <p:nvPr/>
        </p:nvSpPr>
        <p:spPr bwMode="auto">
          <a:xfrm>
            <a:off x="2428875" y="2133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7" name="Oval 21"/>
          <p:cNvSpPr>
            <a:spLocks noChangeArrowheads="1"/>
          </p:cNvSpPr>
          <p:nvPr/>
        </p:nvSpPr>
        <p:spPr bwMode="auto">
          <a:xfrm>
            <a:off x="2555875" y="5403850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8" name="Line 22"/>
          <p:cNvSpPr>
            <a:spLocks noChangeShapeType="1"/>
          </p:cNvSpPr>
          <p:nvPr/>
        </p:nvSpPr>
        <p:spPr bwMode="auto">
          <a:xfrm>
            <a:off x="1101725" y="268922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9" name="Line 23"/>
          <p:cNvSpPr>
            <a:spLocks noChangeShapeType="1"/>
          </p:cNvSpPr>
          <p:nvPr/>
        </p:nvSpPr>
        <p:spPr bwMode="auto">
          <a:xfrm>
            <a:off x="1733550" y="2257425"/>
            <a:ext cx="2212975" cy="28384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0" name="Oval 24"/>
          <p:cNvSpPr>
            <a:spLocks noChangeArrowheads="1"/>
          </p:cNvSpPr>
          <p:nvPr/>
        </p:nvSpPr>
        <p:spPr bwMode="auto">
          <a:xfrm>
            <a:off x="1860550" y="3738563"/>
            <a:ext cx="125413" cy="1222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1" name="Oval 25"/>
          <p:cNvSpPr>
            <a:spLocks noChangeArrowheads="1"/>
          </p:cNvSpPr>
          <p:nvPr/>
        </p:nvSpPr>
        <p:spPr bwMode="auto">
          <a:xfrm>
            <a:off x="2365375" y="4416425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2" name="Oval 26"/>
          <p:cNvSpPr>
            <a:spLocks noChangeArrowheads="1"/>
          </p:cNvSpPr>
          <p:nvPr/>
        </p:nvSpPr>
        <p:spPr bwMode="auto">
          <a:xfrm>
            <a:off x="2808288" y="3676650"/>
            <a:ext cx="127000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3" name="Line 27"/>
          <p:cNvSpPr>
            <a:spLocks noChangeShapeType="1"/>
          </p:cNvSpPr>
          <p:nvPr/>
        </p:nvSpPr>
        <p:spPr bwMode="auto">
          <a:xfrm flipV="1">
            <a:off x="3378200" y="5157788"/>
            <a:ext cx="631825" cy="493712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 type="stealth" w="med" len="med"/>
            <a:tailEnd type="stealth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4" name="Freeform 28"/>
          <p:cNvSpPr>
            <a:spLocks/>
          </p:cNvSpPr>
          <p:nvPr/>
        </p:nvSpPr>
        <p:spPr bwMode="auto">
          <a:xfrm>
            <a:off x="815975" y="3984625"/>
            <a:ext cx="1044575" cy="1406525"/>
          </a:xfrm>
          <a:custGeom>
            <a:avLst/>
            <a:gdLst/>
            <a:ahLst/>
            <a:cxnLst>
              <a:cxn ang="0">
                <a:pos x="792" y="0"/>
              </a:cxn>
              <a:cxn ang="0">
                <a:pos x="408" y="720"/>
              </a:cxn>
              <a:cxn ang="0">
                <a:pos x="0" y="1094"/>
              </a:cxn>
            </a:cxnLst>
            <a:rect l="0" t="0" r="r" b="b"/>
            <a:pathLst>
              <a:path w="792" h="1094">
                <a:moveTo>
                  <a:pt x="792" y="0"/>
                </a:moveTo>
                <a:cubicBezTo>
                  <a:pt x="668" y="268"/>
                  <a:pt x="540" y="538"/>
                  <a:pt x="408" y="720"/>
                </a:cubicBezTo>
                <a:cubicBezTo>
                  <a:pt x="276" y="902"/>
                  <a:pt x="85" y="1016"/>
                  <a:pt x="0" y="1094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5" name="Freeform 29"/>
          <p:cNvSpPr>
            <a:spLocks/>
          </p:cNvSpPr>
          <p:nvPr/>
        </p:nvSpPr>
        <p:spPr bwMode="auto">
          <a:xfrm>
            <a:off x="784225" y="4664075"/>
            <a:ext cx="1517650" cy="739775"/>
          </a:xfrm>
          <a:custGeom>
            <a:avLst/>
            <a:gdLst/>
            <a:ahLst/>
            <a:cxnLst>
              <a:cxn ang="0">
                <a:pos x="1152" y="0"/>
              </a:cxn>
              <a:cxn ang="0">
                <a:pos x="559" y="329"/>
              </a:cxn>
              <a:cxn ang="0">
                <a:pos x="0" y="576"/>
              </a:cxn>
            </a:cxnLst>
            <a:rect l="0" t="0" r="r" b="b"/>
            <a:pathLst>
              <a:path w="1152" h="576">
                <a:moveTo>
                  <a:pt x="1152" y="0"/>
                </a:moveTo>
                <a:cubicBezTo>
                  <a:pt x="1053" y="55"/>
                  <a:pt x="751" y="233"/>
                  <a:pt x="559" y="329"/>
                </a:cubicBezTo>
                <a:cubicBezTo>
                  <a:pt x="367" y="425"/>
                  <a:pt x="117" y="525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6" name="Freeform 30"/>
          <p:cNvSpPr>
            <a:spLocks/>
          </p:cNvSpPr>
          <p:nvPr/>
        </p:nvSpPr>
        <p:spPr bwMode="auto">
          <a:xfrm>
            <a:off x="815975" y="3922713"/>
            <a:ext cx="1865313" cy="1468437"/>
          </a:xfrm>
          <a:custGeom>
            <a:avLst/>
            <a:gdLst/>
            <a:ahLst/>
            <a:cxnLst>
              <a:cxn ang="0">
                <a:pos x="1416" y="0"/>
              </a:cxn>
              <a:cxn ang="0">
                <a:pos x="699" y="669"/>
              </a:cxn>
              <a:cxn ang="0">
                <a:pos x="0" y="1142"/>
              </a:cxn>
            </a:cxnLst>
            <a:rect l="0" t="0" r="r" b="b"/>
            <a:pathLst>
              <a:path w="1416" h="1142">
                <a:moveTo>
                  <a:pt x="1416" y="0"/>
                </a:moveTo>
                <a:cubicBezTo>
                  <a:pt x="1297" y="111"/>
                  <a:pt x="935" y="479"/>
                  <a:pt x="699" y="669"/>
                </a:cubicBezTo>
                <a:cubicBezTo>
                  <a:pt x="463" y="859"/>
                  <a:pt x="146" y="1044"/>
                  <a:pt x="0" y="1142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7" name="Text Box 31"/>
          <p:cNvSpPr txBox="1">
            <a:spLocks noChangeArrowheads="1"/>
          </p:cNvSpPr>
          <p:nvPr/>
        </p:nvSpPr>
        <p:spPr bwMode="auto">
          <a:xfrm>
            <a:off x="76200" y="5359400"/>
            <a:ext cx="196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cs typeface="Arial" pitchFamily="34" charset="0"/>
              </a:rPr>
              <a:t>Support vectors</a:t>
            </a:r>
          </a:p>
        </p:txBody>
      </p:sp>
      <p:sp>
        <p:nvSpPr>
          <p:cNvPr id="1104928" name="Oval 32"/>
          <p:cNvSpPr>
            <a:spLocks noChangeArrowheads="1"/>
          </p:cNvSpPr>
          <p:nvPr/>
        </p:nvSpPr>
        <p:spPr bwMode="auto">
          <a:xfrm>
            <a:off x="1733550" y="3614738"/>
            <a:ext cx="379413" cy="369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9" name="Oval 33"/>
          <p:cNvSpPr>
            <a:spLocks noChangeArrowheads="1"/>
          </p:cNvSpPr>
          <p:nvPr/>
        </p:nvSpPr>
        <p:spPr bwMode="auto">
          <a:xfrm>
            <a:off x="2681288" y="3552825"/>
            <a:ext cx="379412" cy="369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30" name="Oval 34"/>
          <p:cNvSpPr>
            <a:spLocks noChangeArrowheads="1"/>
          </p:cNvSpPr>
          <p:nvPr/>
        </p:nvSpPr>
        <p:spPr bwMode="auto">
          <a:xfrm>
            <a:off x="2239963" y="4292600"/>
            <a:ext cx="379412" cy="3714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35" name="Text Box 39"/>
          <p:cNvSpPr txBox="1">
            <a:spLocks noChangeArrowheads="1"/>
          </p:cNvSpPr>
          <p:nvPr/>
        </p:nvSpPr>
        <p:spPr bwMode="auto">
          <a:xfrm>
            <a:off x="4724400" y="3154363"/>
            <a:ext cx="297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For support, vectors, </a:t>
            </a:r>
          </a:p>
        </p:txBody>
      </p:sp>
      <p:graphicFrame>
        <p:nvGraphicFramePr>
          <p:cNvPr id="1104936" name="Object 4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91400" y="3124200"/>
          <a:ext cx="175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0490" name="Equation" r:id="rId6" imgW="876240" imgH="228600" progId="Equation.3">
                  <p:embed/>
                </p:oleObj>
              </mc:Choice>
              <mc:Fallback>
                <p:oleObj name="Equation" r:id="rId6" imgW="876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124200"/>
                        <a:ext cx="1752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9"/>
          <p:cNvSpPr txBox="1">
            <a:spLocks noChangeArrowheads="1"/>
          </p:cNvSpPr>
          <p:nvPr/>
        </p:nvSpPr>
        <p:spPr bwMode="auto">
          <a:xfrm rot="3054962">
            <a:off x="-32585" y="2024161"/>
            <a:ext cx="1493838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 dirty="0" err="1">
                <a:solidFill>
                  <a:srgbClr val="002060"/>
                </a:solidFill>
                <a:latin typeface="Tahoma" pitchFamily="34" charset="0"/>
              </a:rPr>
              <a:t>wx+b</a:t>
            </a:r>
            <a:r>
              <a:rPr lang="en-US" altLang="zh-CN" sz="2200" dirty="0">
                <a:solidFill>
                  <a:srgbClr val="002060"/>
                </a:solidFill>
                <a:latin typeface="Tahoma" pitchFamily="34" charset="0"/>
              </a:rPr>
              <a:t>=-1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 rot="3244702">
            <a:off x="246239" y="1646964"/>
            <a:ext cx="1486741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 dirty="0" err="1">
                <a:solidFill>
                  <a:srgbClr val="000000"/>
                </a:solidFill>
                <a:latin typeface="Tahoma" pitchFamily="34" charset="0"/>
              </a:rPr>
              <a:t>wx+b</a:t>
            </a:r>
            <a:r>
              <a:rPr lang="en-US" altLang="zh-CN" sz="2200" dirty="0">
                <a:solidFill>
                  <a:srgbClr val="000000"/>
                </a:solidFill>
                <a:latin typeface="Tahoma" pitchFamily="34" charset="0"/>
              </a:rPr>
              <a:t>=0</a:t>
            </a: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 rot="3198884">
            <a:off x="620918" y="1545260"/>
            <a:ext cx="1559204" cy="43088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 dirty="0" err="1">
                <a:solidFill>
                  <a:srgbClr val="C00000"/>
                </a:solidFill>
                <a:latin typeface="Tahoma" pitchFamily="34" charset="0"/>
              </a:rPr>
              <a:t>wx+b</a:t>
            </a:r>
            <a:r>
              <a:rPr lang="en-US" altLang="zh-CN" sz="2200" dirty="0">
                <a:solidFill>
                  <a:srgbClr val="C00000"/>
                </a:solidFill>
                <a:latin typeface="Tahoma" pitchFamily="34" charset="0"/>
              </a:rPr>
              <a:t>=1</a:t>
            </a:r>
          </a:p>
        </p:txBody>
      </p:sp>
      <p:sp>
        <p:nvSpPr>
          <p:cNvPr id="44" name="Oval 15"/>
          <p:cNvSpPr>
            <a:spLocks noChangeArrowheads="1"/>
          </p:cNvSpPr>
          <p:nvPr/>
        </p:nvSpPr>
        <p:spPr bwMode="auto">
          <a:xfrm>
            <a:off x="4073525" y="33670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5" name="Oval 18"/>
          <p:cNvSpPr>
            <a:spLocks noChangeArrowheads="1"/>
          </p:cNvSpPr>
          <p:nvPr/>
        </p:nvSpPr>
        <p:spPr bwMode="auto">
          <a:xfrm>
            <a:off x="4452938" y="41084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6" name="Text Box 36"/>
          <p:cNvSpPr txBox="1">
            <a:spLocks noChangeArrowheads="1"/>
          </p:cNvSpPr>
          <p:nvPr/>
        </p:nvSpPr>
        <p:spPr bwMode="auto">
          <a:xfrm>
            <a:off x="4724400" y="3886200"/>
            <a:ext cx="2971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cs typeface="Arial" pitchFamily="34" charset="0"/>
              </a:rPr>
              <a:t>Distance between point and </a:t>
            </a:r>
            <a:r>
              <a:rPr lang="en-US" sz="2000" dirty="0" smtClean="0">
                <a:solidFill>
                  <a:srgbClr val="000000"/>
                </a:solidFill>
                <a:cs typeface="Arial" pitchFamily="34" charset="0"/>
              </a:rPr>
              <a:t>line:</a:t>
            </a:r>
            <a:endParaRPr lang="en-US" sz="2000" dirty="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47" name="Object 37"/>
          <p:cNvGraphicFramePr>
            <a:graphicFrameLocks noChangeAspect="1"/>
          </p:cNvGraphicFramePr>
          <p:nvPr/>
        </p:nvGraphicFramePr>
        <p:xfrm>
          <a:off x="7848600" y="3870325"/>
          <a:ext cx="12954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0491" name="Equation" r:id="rId8" imgW="698400" imgH="419040" progId="Equation.3">
                  <p:embed/>
                </p:oleObj>
              </mc:Choice>
              <mc:Fallback>
                <p:oleObj name="Equation" r:id="rId8" imgW="6984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3870325"/>
                        <a:ext cx="1295400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42"/>
          <p:cNvSpPr txBox="1">
            <a:spLocks noChangeArrowheads="1"/>
          </p:cNvSpPr>
          <p:nvPr/>
        </p:nvSpPr>
        <p:spPr bwMode="auto">
          <a:xfrm>
            <a:off x="4724400" y="4876800"/>
            <a:ext cx="411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Therefore, the margin is  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2 / ||</a:t>
            </a:r>
            <a:r>
              <a:rPr lang="en-US" sz="2400" b="1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w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||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 </a:t>
            </a:r>
          </a:p>
        </p:txBody>
      </p:sp>
      <p:sp>
        <p:nvSpPr>
          <p:cNvPr id="49" name="Rectangle 5"/>
          <p:cNvSpPr>
            <a:spLocks noChangeArrowheads="1"/>
          </p:cNvSpPr>
          <p:nvPr/>
        </p:nvSpPr>
        <p:spPr bwMode="auto">
          <a:xfrm>
            <a:off x="3472134" y="5410200"/>
            <a:ext cx="12522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cs typeface="Arial" pitchFamily="34" charset="0"/>
              </a:rPr>
              <a:t>Margin M</a:t>
            </a:r>
            <a:endParaRPr lang="en-US" sz="200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2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458200" cy="838200"/>
          </a:xfrm>
        </p:spPr>
        <p:txBody>
          <a:bodyPr/>
          <a:lstStyle/>
          <a:p>
            <a:r>
              <a:rPr lang="en-US" dirty="0"/>
              <a:t>Finding the maximum margin </a:t>
            </a:r>
            <a:r>
              <a:rPr lang="en-US" dirty="0" smtClean="0"/>
              <a:t>line</a:t>
            </a:r>
            <a:endParaRPr lang="en-US" dirty="0"/>
          </a:p>
        </p:txBody>
      </p:sp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dirty="0"/>
              <a:t>Maximize margin </a:t>
            </a:r>
            <a:r>
              <a:rPr lang="en-US" dirty="0">
                <a:latin typeface="Times New Roman" pitchFamily="18" charset="0"/>
              </a:rPr>
              <a:t>2/||</a:t>
            </a:r>
            <a:r>
              <a:rPr lang="en-US" b="1" dirty="0">
                <a:latin typeface="Times New Roman" pitchFamily="18" charset="0"/>
              </a:rPr>
              <a:t>w</a:t>
            </a:r>
            <a:r>
              <a:rPr lang="en-US" dirty="0">
                <a:latin typeface="Times New Roman" pitchFamily="18" charset="0"/>
              </a:rPr>
              <a:t>||</a:t>
            </a:r>
          </a:p>
          <a:p>
            <a:pPr marL="533400" indent="-533400">
              <a:buFontTx/>
              <a:buAutoNum type="arabicPeriod"/>
            </a:pPr>
            <a:r>
              <a:rPr lang="en-US" dirty="0"/>
              <a:t>Correctly classify all training </a:t>
            </a:r>
            <a:r>
              <a:rPr lang="en-US" dirty="0" smtClean="0"/>
              <a:t>data points: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i="1" dirty="0">
                <a:latin typeface="Times New Roman" pitchFamily="18" charset="0"/>
              </a:rPr>
              <a:t/>
            </a:r>
            <a:br>
              <a:rPr lang="en-US" i="1" dirty="0">
                <a:latin typeface="Times New Roman" pitchFamily="18" charset="0"/>
              </a:rPr>
            </a:br>
            <a:r>
              <a:rPr lang="en-US" i="1" dirty="0">
                <a:latin typeface="Times New Roman" pitchFamily="18" charset="0"/>
              </a:rPr>
              <a:t/>
            </a:r>
            <a:br>
              <a:rPr lang="en-US" i="1" dirty="0">
                <a:latin typeface="Times New Roman" pitchFamily="18" charset="0"/>
              </a:rPr>
            </a:br>
            <a:endParaRPr lang="en-US" sz="800" dirty="0">
              <a:latin typeface="Times New Roman" pitchFamily="18" charset="0"/>
              <a:cs typeface="Arial" pitchFamily="34" charset="0"/>
            </a:endParaRPr>
          </a:p>
          <a:p>
            <a:pPr marL="533400" indent="-533400"/>
            <a:r>
              <a:rPr lang="en-US" i="1" dirty="0">
                <a:cs typeface="Arial" pitchFamily="34" charset="0"/>
              </a:rPr>
              <a:t>Quadratic optimization problem</a:t>
            </a:r>
            <a:r>
              <a:rPr lang="en-US" dirty="0">
                <a:cs typeface="Arial" pitchFamily="34" charset="0"/>
              </a:rPr>
              <a:t>:</a:t>
            </a:r>
            <a:br>
              <a:rPr lang="en-US" dirty="0">
                <a:cs typeface="Arial" pitchFamily="34" charset="0"/>
              </a:rPr>
            </a:br>
            <a:endParaRPr lang="en-US" dirty="0">
              <a:cs typeface="Arial" pitchFamily="34" charset="0"/>
            </a:endParaRPr>
          </a:p>
          <a:p>
            <a:pPr marL="533400" indent="-533400"/>
            <a:r>
              <a:rPr lang="en-US" dirty="0">
                <a:cs typeface="Arial" pitchFamily="34" charset="0"/>
              </a:rPr>
              <a:t>		Minimize</a:t>
            </a:r>
            <a:br>
              <a:rPr lang="en-US" dirty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/>
            </a:r>
            <a:br>
              <a:rPr lang="en-US" dirty="0">
                <a:cs typeface="Arial" pitchFamily="34" charset="0"/>
              </a:rPr>
            </a:br>
            <a:r>
              <a:rPr lang="en-US" dirty="0">
                <a:cs typeface="Arial" pitchFamily="34" charset="0"/>
              </a:rPr>
              <a:t>	Subject to  </a:t>
            </a:r>
            <a:r>
              <a:rPr lang="en-US" i="1" dirty="0" err="1">
                <a:latin typeface="Times New Roman" pitchFamily="18" charset="0"/>
              </a:rPr>
              <a:t>y</a:t>
            </a:r>
            <a:r>
              <a:rPr lang="en-US" i="1" baseline="-25000" dirty="0" err="1">
                <a:latin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</a:rPr>
              <a:t>(</a:t>
            </a:r>
            <a:r>
              <a:rPr lang="en-US" b="1" dirty="0" err="1">
                <a:latin typeface="Times New Roman" pitchFamily="18" charset="0"/>
              </a:rPr>
              <a:t>w</a:t>
            </a:r>
            <a:r>
              <a:rPr lang="en-US" dirty="0" err="1">
                <a:latin typeface="Times New Roman" pitchFamily="18" charset="0"/>
                <a:cs typeface="Arial" pitchFamily="34" charset="0"/>
              </a:rPr>
              <a:t>·</a:t>
            </a:r>
            <a:r>
              <a:rPr lang="en-US" b="1" i="1" dirty="0" err="1">
                <a:latin typeface="Times New Roman" pitchFamily="18" charset="0"/>
                <a:cs typeface="Arial" pitchFamily="34" charset="0"/>
              </a:rPr>
              <a:t>x</a:t>
            </a:r>
            <a:r>
              <a:rPr lang="en-US" i="1" baseline="-25000" dirty="0" err="1">
                <a:latin typeface="Times New Roman" pitchFamily="18" charset="0"/>
                <a:cs typeface="Arial" pitchFamily="34" charset="0"/>
              </a:rPr>
              <a:t>i</a:t>
            </a:r>
            <a:r>
              <a:rPr lang="en-US" dirty="0" err="1">
                <a:latin typeface="Times New Roman" pitchFamily="18" charset="0"/>
                <a:cs typeface="Arial" pitchFamily="34" charset="0"/>
              </a:rPr>
              <a:t>+</a:t>
            </a:r>
            <a:r>
              <a:rPr lang="en-US" i="1" dirty="0" err="1">
                <a:latin typeface="Times New Roman" pitchFamily="18" charset="0"/>
                <a:cs typeface="Arial" pitchFamily="34" charset="0"/>
              </a:rPr>
              <a:t>b</a:t>
            </a:r>
            <a:r>
              <a:rPr lang="en-US" dirty="0">
                <a:latin typeface="Times New Roman" pitchFamily="18" charset="0"/>
                <a:cs typeface="Arial" pitchFamily="34" charset="0"/>
              </a:rPr>
              <a:t>) ≥ 1</a:t>
            </a:r>
            <a:endParaRPr lang="en-US" dirty="0">
              <a:cs typeface="Arial" pitchFamily="34" charset="0"/>
            </a:endParaRPr>
          </a:p>
          <a:p>
            <a:pPr marL="533400" indent="-533400">
              <a:buFontTx/>
              <a:buAutoNum type="arabicPeriod"/>
            </a:pPr>
            <a:endParaRPr lang="el-GR" dirty="0"/>
          </a:p>
        </p:txBody>
      </p:sp>
      <p:sp>
        <p:nvSpPr>
          <p:cNvPr id="991247" name="Text Box 15"/>
          <p:cNvSpPr txBox="1">
            <a:spLocks noChangeArrowheads="1"/>
          </p:cNvSpPr>
          <p:nvPr/>
        </p:nvSpPr>
        <p:spPr bwMode="auto">
          <a:xfrm>
            <a:off x="-76200" y="7083623"/>
            <a:ext cx="9677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C. Burges, 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  <a:hlinkClick r:id="rId4"/>
              </a:rPr>
              <a:t>A Tutorial on Support Vector Machines for Pattern Recognition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,  Data Mining and Knowledge Discovery, 1998 </a:t>
            </a:r>
          </a:p>
        </p:txBody>
      </p:sp>
      <p:graphicFrame>
        <p:nvGraphicFramePr>
          <p:cNvPr id="991249" name="Object 1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352800" y="4027488"/>
          <a:ext cx="1287463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500" name="Equation" r:id="rId5" imgW="469800" imgH="393480" progId="Equation.3">
                  <p:embed/>
                </p:oleObj>
              </mc:Choice>
              <mc:Fallback>
                <p:oleObj name="Equation" r:id="rId5" imgW="469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027488"/>
                        <a:ext cx="1287463" cy="1077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1251" name="Rectangle 19"/>
          <p:cNvSpPr>
            <a:spLocks noChangeArrowheads="1"/>
          </p:cNvSpPr>
          <p:nvPr/>
        </p:nvSpPr>
        <p:spPr bwMode="auto">
          <a:xfrm>
            <a:off x="1371600" y="4038600"/>
            <a:ext cx="4343400" cy="1828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991252" name="Object 20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295400" y="2033588"/>
          <a:ext cx="5181600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501" name="Equation" r:id="rId7" imgW="2336760" imgH="457200" progId="Equation.3">
                  <p:embed/>
                </p:oleObj>
              </mc:Choice>
              <mc:Fallback>
                <p:oleObj name="Equation" r:id="rId7" imgW="2336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033588"/>
                        <a:ext cx="5181600" cy="1014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919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235" grpId="0" build="p"/>
      <p:bldP spid="99125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89" name="Rectangle 9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838200"/>
          </a:xfrm>
          <a:noFill/>
          <a:ln/>
        </p:spPr>
        <p:txBody>
          <a:bodyPr/>
          <a:lstStyle/>
          <a:p>
            <a:r>
              <a:rPr lang="en-US" dirty="0"/>
              <a:t>Finding the maximum margin </a:t>
            </a:r>
            <a:r>
              <a:rPr lang="en-US" dirty="0" smtClean="0"/>
              <a:t>line</a:t>
            </a:r>
            <a:endParaRPr lang="en-US" dirty="0"/>
          </a:p>
        </p:txBody>
      </p:sp>
      <p:sp>
        <p:nvSpPr>
          <p:cNvPr id="11468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Solution:</a:t>
            </a:r>
            <a:br>
              <a:rPr lang="en-US"/>
            </a:br>
            <a:r>
              <a:rPr lang="en-US" sz="800"/>
              <a:t/>
            </a:r>
            <a:br>
              <a:rPr lang="en-US" sz="800"/>
            </a:br>
            <a:r>
              <a:rPr lang="en-US"/>
              <a:t>		</a:t>
            </a:r>
            <a:endParaRPr lang="el-GR"/>
          </a:p>
        </p:txBody>
      </p:sp>
      <p:graphicFrame>
        <p:nvGraphicFramePr>
          <p:cNvPr id="1146883" name="Object 3"/>
          <p:cNvGraphicFramePr>
            <a:graphicFrameLocks noChangeAspect="1"/>
          </p:cNvGraphicFramePr>
          <p:nvPr/>
        </p:nvGraphicFramePr>
        <p:xfrm>
          <a:off x="2701925" y="874713"/>
          <a:ext cx="2195513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511" name="Equation" r:id="rId4" imgW="901440" imgH="266400" progId="Equation.3">
                  <p:embed/>
                </p:oleObj>
              </mc:Choice>
              <mc:Fallback>
                <p:oleObj name="Equation" r:id="rId4" imgW="9014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25" y="874713"/>
                        <a:ext cx="2195513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892" name="Line 12"/>
          <p:cNvSpPr>
            <a:spLocks noChangeShapeType="1"/>
          </p:cNvSpPr>
          <p:nvPr/>
        </p:nvSpPr>
        <p:spPr bwMode="auto">
          <a:xfrm flipV="1">
            <a:off x="2838450" y="1377950"/>
            <a:ext cx="114300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46893" name="Line 13"/>
          <p:cNvSpPr>
            <a:spLocks noChangeShapeType="1"/>
          </p:cNvSpPr>
          <p:nvPr/>
        </p:nvSpPr>
        <p:spPr bwMode="auto">
          <a:xfrm flipV="1">
            <a:off x="4210050" y="1377950"/>
            <a:ext cx="38100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46894" name="Text Box 14"/>
          <p:cNvSpPr txBox="1">
            <a:spLocks noChangeArrowheads="1"/>
          </p:cNvSpPr>
          <p:nvPr/>
        </p:nvSpPr>
        <p:spPr bwMode="auto">
          <a:xfrm>
            <a:off x="3671888" y="2216150"/>
            <a:ext cx="134620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Support </a:t>
            </a:r>
            <a:br>
              <a:rPr lang="en-US" sz="2400">
                <a:solidFill>
                  <a:srgbClr val="000000"/>
                </a:solidFill>
                <a:cs typeface="Arial" pitchFamily="34" charset="0"/>
              </a:rPr>
            </a:b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vector</a:t>
            </a:r>
          </a:p>
        </p:txBody>
      </p:sp>
      <p:sp>
        <p:nvSpPr>
          <p:cNvPr id="1146895" name="Text Box 15"/>
          <p:cNvSpPr txBox="1">
            <a:spLocks noChangeArrowheads="1"/>
          </p:cNvSpPr>
          <p:nvPr/>
        </p:nvSpPr>
        <p:spPr bwMode="auto">
          <a:xfrm>
            <a:off x="2057400" y="2216150"/>
            <a:ext cx="121285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learned</a:t>
            </a:r>
            <a:br>
              <a:rPr lang="en-US" sz="2400">
                <a:solidFill>
                  <a:srgbClr val="000000"/>
                </a:solidFill>
                <a:cs typeface="Arial" pitchFamily="34" charset="0"/>
              </a:rPr>
            </a:b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weight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-76200" y="6931223"/>
            <a:ext cx="9677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C. Burges, 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  <a:hlinkClick r:id="rId6"/>
              </a:rPr>
              <a:t>A Tutorial on Support Vector Machines for Pattern Recognition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,  Data Mining and Knowledge Discovery, 1998 </a:t>
            </a:r>
          </a:p>
        </p:txBody>
      </p:sp>
    </p:spTree>
    <p:extLst>
      <p:ext uri="{BB962C8B-B14F-4D97-AF65-F5344CB8AC3E}">
        <p14:creationId xmlns:p14="http://schemas.microsoft.com/office/powerpoint/2010/main" val="61704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892" grpId="0" animBg="1"/>
      <p:bldP spid="1146893" grpId="0" animBg="1"/>
      <p:bldP spid="1146894" grpId="0" animBg="1"/>
      <p:bldP spid="114689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229600" cy="838200"/>
          </a:xfrm>
          <a:noFill/>
          <a:ln/>
        </p:spPr>
        <p:txBody>
          <a:bodyPr/>
          <a:lstStyle/>
          <a:p>
            <a:r>
              <a:rPr lang="en-US" dirty="0"/>
              <a:t>Finding the maximum margin </a:t>
            </a:r>
            <a:r>
              <a:rPr lang="en-US" dirty="0" smtClean="0"/>
              <a:t>line</a:t>
            </a:r>
            <a:endParaRPr lang="en-US" dirty="0"/>
          </a:p>
        </p:txBody>
      </p:sp>
      <p:sp>
        <p:nvSpPr>
          <p:cNvPr id="115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Solution:</a:t>
            </a:r>
            <a:br>
              <a:rPr lang="en-US" dirty="0"/>
            </a:br>
            <a:r>
              <a:rPr lang="en-US" sz="800" dirty="0"/>
              <a:t/>
            </a:r>
            <a:br>
              <a:rPr lang="en-US" sz="800" dirty="0"/>
            </a:br>
            <a:r>
              <a:rPr lang="en-US" dirty="0"/>
              <a:t>		  </a:t>
            </a:r>
            <a:r>
              <a:rPr lang="en-US" i="1" dirty="0">
                <a:latin typeface="Times New Roman" pitchFamily="18" charset="0"/>
              </a:rPr>
              <a:t>b</a:t>
            </a:r>
            <a:r>
              <a:rPr lang="en-US" dirty="0">
                <a:latin typeface="Times New Roman" pitchFamily="18" charset="0"/>
              </a:rPr>
              <a:t> = </a:t>
            </a:r>
            <a:r>
              <a:rPr lang="en-US" i="1" dirty="0" err="1">
                <a:latin typeface="Times New Roman" pitchFamily="18" charset="0"/>
              </a:rPr>
              <a:t>y</a:t>
            </a:r>
            <a:r>
              <a:rPr lang="en-US" i="1" baseline="-25000" dirty="0" err="1">
                <a:latin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</a:rPr>
              <a:t> – </a:t>
            </a:r>
            <a:r>
              <a:rPr lang="en-US" b="1" dirty="0" err="1">
                <a:latin typeface="Times New Roman" pitchFamily="18" charset="0"/>
              </a:rPr>
              <a:t>w</a:t>
            </a:r>
            <a:r>
              <a:rPr lang="en-US" dirty="0" err="1">
                <a:latin typeface="Times New Roman" pitchFamily="18" charset="0"/>
                <a:cs typeface="Arial" pitchFamily="34" charset="0"/>
              </a:rPr>
              <a:t>·</a:t>
            </a:r>
            <a:r>
              <a:rPr lang="en-US" b="1" dirty="0" err="1">
                <a:latin typeface="Times New Roman" pitchFamily="18" charset="0"/>
                <a:cs typeface="Arial" pitchFamily="34" charset="0"/>
              </a:rPr>
              <a:t>x</a:t>
            </a:r>
            <a:r>
              <a:rPr lang="en-US" i="1" baseline="-25000" dirty="0" err="1">
                <a:latin typeface="Times New Roman" pitchFamily="18" charset="0"/>
                <a:cs typeface="Arial" pitchFamily="34" charset="0"/>
              </a:rPr>
              <a:t>i</a:t>
            </a:r>
            <a:r>
              <a:rPr lang="en-US" dirty="0">
                <a:cs typeface="Arial" pitchFamily="34" charset="0"/>
              </a:rPr>
              <a:t>   </a:t>
            </a:r>
            <a:r>
              <a:rPr lang="en-US" dirty="0" smtClean="0">
                <a:cs typeface="Arial" pitchFamily="34" charset="0"/>
              </a:rPr>
              <a:t>(for </a:t>
            </a:r>
            <a:r>
              <a:rPr lang="en-US" dirty="0">
                <a:cs typeface="Arial" pitchFamily="34" charset="0"/>
              </a:rPr>
              <a:t>any support </a:t>
            </a:r>
            <a:r>
              <a:rPr lang="en-US" dirty="0" smtClean="0">
                <a:cs typeface="Arial" pitchFamily="34" charset="0"/>
              </a:rPr>
              <a:t>vector)</a:t>
            </a:r>
            <a:r>
              <a:rPr lang="en-US" dirty="0"/>
              <a:t/>
            </a:r>
            <a:br>
              <a:rPr lang="en-US" dirty="0"/>
            </a:br>
            <a:endParaRPr lang="en-US" sz="800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Classification function: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>
              <a:buFontTx/>
              <a:buChar char="•"/>
            </a:pPr>
            <a:endParaRPr lang="en-US" sz="2400" dirty="0" smtClean="0"/>
          </a:p>
          <a:p>
            <a:pPr>
              <a:buFontTx/>
              <a:buChar char="•"/>
            </a:pPr>
            <a:endParaRPr lang="en-US" sz="2400" dirty="0" smtClean="0"/>
          </a:p>
        </p:txBody>
      </p:sp>
      <p:graphicFrame>
        <p:nvGraphicFramePr>
          <p:cNvPr id="1150980" name="Object 4"/>
          <p:cNvGraphicFramePr>
            <a:graphicFrameLocks noChangeAspect="1"/>
          </p:cNvGraphicFramePr>
          <p:nvPr/>
        </p:nvGraphicFramePr>
        <p:xfrm>
          <a:off x="2701925" y="874713"/>
          <a:ext cx="2195513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61" name="Equation" r:id="rId4" imgW="901440" imgH="266400" progId="Equation.3">
                  <p:embed/>
                </p:oleObj>
              </mc:Choice>
              <mc:Fallback>
                <p:oleObj name="Equation" r:id="rId4" imgW="90144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25" y="874713"/>
                        <a:ext cx="2195513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0982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667000" y="2016125"/>
          <a:ext cx="45720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62" name="Equation" r:id="rId6" imgW="1676160" imgH="266400" progId="Equation.3">
                  <p:embed/>
                </p:oleObj>
              </mc:Choice>
              <mc:Fallback>
                <p:oleObj name="Equation" r:id="rId6" imgW="167616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016125"/>
                        <a:ext cx="4572000" cy="727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auto">
          <a:xfrm>
            <a:off x="5334000" y="3810000"/>
            <a:ext cx="914400" cy="5334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Text Box 15"/>
          <p:cNvSpPr txBox="1">
            <a:spLocks noChangeArrowheads="1"/>
          </p:cNvSpPr>
          <p:nvPr/>
        </p:nvSpPr>
        <p:spPr bwMode="auto">
          <a:xfrm>
            <a:off x="-28836" y="6561348"/>
            <a:ext cx="9677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C. Burges, 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  <a:hlinkClick r:id="rId8"/>
              </a:rPr>
              <a:t>A Tutorial on Support Vector Machines for Pattern Recognition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,  Data Mining and Knowledge Discovery, 1998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514600" y="3185886"/>
          <a:ext cx="4343400" cy="1309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63" name="Equation" r:id="rId9" imgW="1600200" imgH="482400" progId="Equation.3">
                  <p:embed/>
                </p:oleObj>
              </mc:Choice>
              <mc:Fallback>
                <p:oleObj name="Equation" r:id="rId9" imgW="16002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185886"/>
                        <a:ext cx="4343400" cy="130991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858000" y="3019961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</a:rPr>
              <a:t>If f(x) &lt; 0, classify as negative, </a:t>
            </a:r>
            <a:br>
              <a:rPr lang="en-US" sz="2000" i="1" dirty="0" smtClean="0">
                <a:solidFill>
                  <a:srgbClr val="000000"/>
                </a:solidFill>
              </a:rPr>
            </a:br>
            <a:r>
              <a:rPr lang="en-US" sz="2000" i="1" dirty="0" smtClean="0">
                <a:solidFill>
                  <a:srgbClr val="000000"/>
                </a:solidFill>
              </a:rPr>
              <a:t>if f(x) &gt; 0, classify as positive</a:t>
            </a:r>
            <a:endParaRPr lang="en-US" sz="20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09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979" grpId="0" build="p"/>
      <p:bldP spid="7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What if the features are not 2d?</a:t>
            </a:r>
          </a:p>
          <a:p>
            <a:r>
              <a:rPr lang="en-US" dirty="0" smtClean="0"/>
              <a:t>What if the data is not linearly separable?</a:t>
            </a:r>
          </a:p>
          <a:p>
            <a:r>
              <a:rPr lang="en-US" dirty="0" smtClean="0"/>
              <a:t>What if we have more than just two categories?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32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if the features are not 2d?</a:t>
            </a:r>
          </a:p>
          <a:p>
            <a:pPr lvl="1"/>
            <a:r>
              <a:rPr lang="en-US" dirty="0" smtClean="0"/>
              <a:t>Generalizes to d-dimensions – replace line with “</a:t>
            </a:r>
            <a:r>
              <a:rPr lang="en-US" dirty="0" err="1" smtClean="0"/>
              <a:t>hyperplane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What if the data is not linearly separable?</a:t>
            </a:r>
          </a:p>
          <a:p>
            <a:r>
              <a:rPr lang="en-US" dirty="0" smtClean="0"/>
              <a:t>What if we have more than just two categories?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6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5"/>
          <p:cNvSpPr txBox="1">
            <a:spLocks noChangeArrowheads="1"/>
          </p:cNvSpPr>
          <p:nvPr/>
        </p:nvSpPr>
        <p:spPr bwMode="auto">
          <a:xfrm>
            <a:off x="611188" y="6345238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2000" dirty="0" err="1">
                <a:solidFill>
                  <a:srgbClr val="000000"/>
                </a:solidFill>
              </a:rPr>
              <a:t>Dalal</a:t>
            </a:r>
            <a:r>
              <a:rPr lang="en-US" sz="2000" dirty="0">
                <a:solidFill>
                  <a:srgbClr val="000000"/>
                </a:solidFill>
              </a:rPr>
              <a:t> &amp; </a:t>
            </a:r>
            <a:r>
              <a:rPr lang="en-US" sz="2000" dirty="0" err="1">
                <a:solidFill>
                  <a:srgbClr val="000000"/>
                </a:solidFill>
              </a:rPr>
              <a:t>Triggs</a:t>
            </a:r>
            <a:r>
              <a:rPr lang="en-US" sz="2000" dirty="0">
                <a:solidFill>
                  <a:srgbClr val="000000"/>
                </a:solidFill>
              </a:rPr>
              <a:t>, CVPR 2005</a:t>
            </a:r>
          </a:p>
        </p:txBody>
      </p:sp>
      <p:pic>
        <p:nvPicPr>
          <p:cNvPr id="5837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090" y="2223072"/>
            <a:ext cx="1205878" cy="243006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5837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1388" y="2221485"/>
            <a:ext cx="1205876" cy="24300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3932910" y="1988840"/>
            <a:ext cx="4959569" cy="466499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lIns="90000" tIns="46800" rIns="90000" bIns="46800">
            <a:spAutoFit/>
          </a:bodyPr>
          <a:lstStyle/>
          <a:p>
            <a:pPr indent="179388"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Map each grid cell in the input window to a histogram counting the gradients per orientation</a:t>
            </a: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indent="179388"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Train a linear SVM using training set of pedestrian vs. non-pedestrian windows.</a:t>
            </a:r>
          </a:p>
          <a:p>
            <a:pPr indent="179388" eaLnBrk="0" fontAlgn="base" hangingPunct="0"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endParaRPr lang="en-US" sz="28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Code 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available: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http</a:t>
            </a: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://pascal.inrialpes.fr/soft/olt/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7544" y="15298"/>
            <a:ext cx="8229600" cy="1143000"/>
          </a:xfrm>
        </p:spPr>
        <p:txBody>
          <a:bodyPr>
            <a:no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Person detection</a:t>
            </a:r>
            <a:br>
              <a:rPr lang="en-US" sz="3800" dirty="0" smtClean="0">
                <a:latin typeface="Arial" pitchFamily="34" charset="0"/>
                <a:cs typeface="Arial" pitchFamily="34" charset="0"/>
              </a:rPr>
            </a:br>
            <a:r>
              <a:rPr lang="en-US" sz="3800" dirty="0" smtClean="0">
                <a:latin typeface="Arial" pitchFamily="34" charset="0"/>
                <a:cs typeface="Arial" pitchFamily="34" charset="0"/>
              </a:rPr>
              <a:t>with </a:t>
            </a:r>
            <a:r>
              <a:rPr lang="en-US" sz="3800" dirty="0" err="1" smtClean="0">
                <a:latin typeface="Arial" pitchFamily="34" charset="0"/>
                <a:cs typeface="Arial" pitchFamily="34" charset="0"/>
              </a:rPr>
              <a:t>HoG’s</a:t>
            </a:r>
            <a:r>
              <a:rPr lang="en-US" sz="3800" dirty="0" smtClean="0">
                <a:latin typeface="Arial" pitchFamily="34" charset="0"/>
                <a:cs typeface="Arial" pitchFamily="34" charset="0"/>
              </a:rPr>
              <a:t> &amp; linear SVM’s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9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298"/>
            <a:ext cx="8229600" cy="1143000"/>
          </a:xfrm>
        </p:spPr>
        <p:txBody>
          <a:bodyPr>
            <a:noAutofit/>
          </a:bodyPr>
          <a:lstStyle/>
          <a:p>
            <a:r>
              <a:rPr lang="en-US" sz="3800" dirty="0" smtClean="0">
                <a:latin typeface="Arial" pitchFamily="34" charset="0"/>
                <a:cs typeface="Arial" pitchFamily="34" charset="0"/>
              </a:rPr>
              <a:t>Person detection</a:t>
            </a:r>
            <a:br>
              <a:rPr lang="en-US" sz="3800" dirty="0" smtClean="0">
                <a:latin typeface="Arial" pitchFamily="34" charset="0"/>
                <a:cs typeface="Arial" pitchFamily="34" charset="0"/>
              </a:rPr>
            </a:br>
            <a:r>
              <a:rPr lang="en-US" sz="3800" dirty="0" smtClean="0">
                <a:latin typeface="Arial" pitchFamily="34" charset="0"/>
                <a:cs typeface="Arial" pitchFamily="34" charset="0"/>
              </a:rPr>
              <a:t>with </a:t>
            </a:r>
            <a:r>
              <a:rPr lang="en-US" sz="3800" dirty="0" err="1" smtClean="0">
                <a:latin typeface="Arial" pitchFamily="34" charset="0"/>
                <a:cs typeface="Arial" pitchFamily="34" charset="0"/>
              </a:rPr>
              <a:t>HoG’s</a:t>
            </a:r>
            <a:r>
              <a:rPr lang="en-US" sz="3800" dirty="0" smtClean="0">
                <a:latin typeface="Arial" pitchFamily="34" charset="0"/>
                <a:cs typeface="Arial" pitchFamily="34" charset="0"/>
              </a:rPr>
              <a:t> &amp; linear SVM’s</a:t>
            </a:r>
            <a:endParaRPr lang="en-US" sz="3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532" y="6067833"/>
            <a:ext cx="8229600" cy="4525963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Histograms of Oriented Gradients for Human Detection, </a:t>
            </a:r>
            <a:r>
              <a:rPr lang="en-US" sz="1600" dirty="0" err="1" smtClean="0">
                <a:latin typeface="Arial" pitchFamily="34" charset="0"/>
                <a:cs typeface="Arial" pitchFamily="34" charset="0"/>
                <a:hlinkClick r:id="rId4"/>
              </a:rPr>
              <a:t>Navneet</a:t>
            </a:r>
            <a:r>
              <a:rPr lang="en-US" sz="1600" dirty="0" smtClean="0">
                <a:latin typeface="Arial" pitchFamily="34" charset="0"/>
                <a:cs typeface="Arial" pitchFamily="34" charset="0"/>
                <a:hlinkClick r:id="rId4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  <a:hlinkClick r:id="rId4"/>
              </a:rPr>
              <a:t>Dalal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smtClean="0">
                <a:latin typeface="Arial" pitchFamily="34" charset="0"/>
                <a:cs typeface="Arial" pitchFamily="34" charset="0"/>
                <a:hlinkClick r:id="rId5"/>
              </a:rPr>
              <a:t>Bill </a:t>
            </a:r>
            <a:r>
              <a:rPr lang="en-US" sz="1600" dirty="0" err="1" smtClean="0">
                <a:latin typeface="Arial" pitchFamily="34" charset="0"/>
                <a:cs typeface="Arial" pitchFamily="34" charset="0"/>
                <a:hlinkClick r:id="rId5"/>
              </a:rPr>
              <a:t>Triggs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International Conference on Computer Vision &amp; Pattern Recognition - June 2005 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http://lear.inrialpes.fr/pubs/2005/DT05/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dem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3608" y="1275854"/>
            <a:ext cx="6966775" cy="46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l="18095" t="13715" r="46191" b="10857"/>
          <a:stretch>
            <a:fillRect/>
          </a:stretch>
        </p:blipFill>
        <p:spPr bwMode="auto">
          <a:xfrm>
            <a:off x="2506713" y="762000"/>
            <a:ext cx="4130575" cy="545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 smtClean="0"/>
              <a:t>Where in the World?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6150114"/>
            <a:ext cx="861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[Hays and Efros. </a:t>
            </a:r>
            <a:r>
              <a:rPr lang="en-US" sz="2000" b="1" dirty="0">
                <a:solidFill>
                  <a:prstClr val="black"/>
                </a:solidFill>
              </a:rPr>
              <a:t>im2gps</a:t>
            </a:r>
            <a:r>
              <a:rPr lang="en-US" sz="2000" dirty="0">
                <a:solidFill>
                  <a:prstClr val="black"/>
                </a:solidFill>
              </a:rPr>
              <a:t>: Estimating  Geographic Information from a Single Image. CVPR 2008.]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89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the features are not 2d?</a:t>
            </a:r>
          </a:p>
          <a:p>
            <a:r>
              <a:rPr lang="en-US" b="1" dirty="0" smtClean="0"/>
              <a:t>What if the data is not linearly separable?</a:t>
            </a:r>
          </a:p>
          <a:p>
            <a:r>
              <a:rPr lang="en-US" dirty="0" smtClean="0"/>
              <a:t>What if we have more than just two categories?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742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dirty="0" smtClean="0"/>
              <a:t>Non-linear SVMs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381000" y="13716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itchFamily="34" charset="0"/>
              </a:rPr>
              <a:t>Datasets that are linearly separable with some noise work out great: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sz="2400" dirty="0">
              <a:solidFill>
                <a:srgbClr val="000000"/>
              </a:solidFill>
              <a:latin typeface="Arial" pitchFamily="34" charset="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itchFamily="34" charset="0"/>
              </a:rPr>
              <a:t>But what are we going to do if the dataset is just too hard? 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sz="2400" dirty="0">
              <a:solidFill>
                <a:srgbClr val="000000"/>
              </a:solidFill>
              <a:latin typeface="Arial" pitchFamily="34" charset="0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itchFamily="34" charset="0"/>
              </a:rPr>
              <a:t>How about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</a:rPr>
              <a:t>…</a:t>
            </a:r>
            <a:r>
              <a:rPr lang="en-US" altLang="zh-CN" sz="2400" dirty="0">
                <a:solidFill>
                  <a:srgbClr val="000000"/>
                </a:solidFill>
                <a:latin typeface="Arial" pitchFamily="34" charset="0"/>
              </a:rPr>
              <a:t> mapping data to a higher-dimensional space:</a:t>
            </a:r>
          </a:p>
        </p:txBody>
      </p:sp>
      <p:sp>
        <p:nvSpPr>
          <p:cNvPr id="61" name="Text Box 4"/>
          <p:cNvSpPr txBox="1">
            <a:spLocks noChangeArrowheads="1"/>
          </p:cNvSpPr>
          <p:nvPr/>
        </p:nvSpPr>
        <p:spPr bwMode="auto">
          <a:xfrm>
            <a:off x="3581400" y="5943600"/>
            <a:ext cx="3429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62" name="Text Box 5"/>
          <p:cNvSpPr txBox="1">
            <a:spLocks noChangeArrowheads="1"/>
          </p:cNvSpPr>
          <p:nvPr/>
        </p:nvSpPr>
        <p:spPr bwMode="auto">
          <a:xfrm>
            <a:off x="5638800" y="6019800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altLang="zh-CN" i="1" baseline="300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63" name="Group 6"/>
          <p:cNvGrpSpPr>
            <a:grpSpLocks/>
          </p:cNvGrpSpPr>
          <p:nvPr/>
        </p:nvGrpSpPr>
        <p:grpSpPr bwMode="auto">
          <a:xfrm>
            <a:off x="1905000" y="3200400"/>
            <a:ext cx="4286250" cy="423863"/>
            <a:chOff x="1056" y="2322"/>
            <a:chExt cx="2700" cy="267"/>
          </a:xfrm>
        </p:grpSpPr>
        <p:sp>
          <p:nvSpPr>
            <p:cNvPr id="64" name="Line 7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rgbClr val="0066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5" name="AutoShape 8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6" name="Line 9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rgbClr val="006633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7" name="Text Box 10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68" name="AutoShape 11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9" name="AutoShape 12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0" name="AutoShape 13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1" name="AutoShape 14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2" name="AutoShape 15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3" name="AutoShape 16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4" name="AutoShape 17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5" name="AutoShape 18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6" name="AutoShape 19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7" name="Text Box 20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altLang="zh-CN" i="1" baseline="30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78" name="Group 21"/>
          <p:cNvGrpSpPr>
            <a:grpSpLocks/>
          </p:cNvGrpSpPr>
          <p:nvPr/>
        </p:nvGrpSpPr>
        <p:grpSpPr bwMode="auto">
          <a:xfrm>
            <a:off x="3352800" y="1905000"/>
            <a:ext cx="4324350" cy="642938"/>
            <a:chOff x="1056" y="1284"/>
            <a:chExt cx="2724" cy="405"/>
          </a:xfrm>
        </p:grpSpPr>
        <p:sp>
          <p:nvSpPr>
            <p:cNvPr id="79" name="Line 22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rgbClr val="0066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0" name="AutoShape 23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1" name="Line 24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rgbClr val="006633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2" name="Text Box 25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83" name="AutoShape 26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4" name="AutoShape 27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5" name="AutoShape 28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6" name="AutoShape 29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7" name="AutoShape 30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8" name="AutoShape 31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9" name="Line 32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0" name="Oval 33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1" name="Oval 34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2" name="Line 35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rgbClr val="006633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3" name="Line 36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rgbClr val="006633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4" name="Text Box 37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altLang="zh-CN" i="1" baseline="30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95" name="Group 38"/>
          <p:cNvGrpSpPr>
            <a:grpSpLocks/>
          </p:cNvGrpSpPr>
          <p:nvPr/>
        </p:nvGrpSpPr>
        <p:grpSpPr bwMode="auto">
          <a:xfrm>
            <a:off x="1905000" y="4267200"/>
            <a:ext cx="4352925" cy="1827213"/>
            <a:chOff x="1122" y="2874"/>
            <a:chExt cx="2742" cy="1151"/>
          </a:xfrm>
        </p:grpSpPr>
        <p:sp>
          <p:nvSpPr>
            <p:cNvPr id="96" name="Line 39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rgbClr val="0066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7" name="AutoShape 40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8" name="Line 41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rgbClr val="006633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9" name="AutoShape 42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0" name="AutoShape 43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1" name="AutoShape 44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2" name="AutoShape 45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3" name="AutoShape 46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4" name="AutoShape 47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5" name="AutoShape 48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6" name="AutoShape 49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7" name="AutoShape 50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8" name="Line 51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rgbClr val="006633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9" name="Text Box 52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r>
                <a:rPr lang="en-US" altLang="zh-CN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altLang="zh-CN" i="1" baseline="300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10" name="Line 53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rgbClr val="006633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1" name="Line 54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rgbClr val="006633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2" name="Line 55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rgbClr val="006633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3" name="Oval 56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4" name="Oval 57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15" name="Oval 58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5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SVMs: feature spaces</a:t>
            </a:r>
            <a:endParaRPr lang="en-US" dirty="0"/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381000" y="14478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sz="2400" dirty="0">
                <a:solidFill>
                  <a:srgbClr val="000000"/>
                </a:solidFill>
                <a:latin typeface="Arial" pitchFamily="34" charset="0"/>
              </a:rPr>
              <a:t>General idea: 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34" charset="0"/>
              </a:rPr>
              <a:t>the </a:t>
            </a:r>
            <a:r>
              <a:rPr lang="en-US" altLang="zh-CN" sz="2400" dirty="0">
                <a:solidFill>
                  <a:srgbClr val="000000"/>
                </a:solidFill>
                <a:latin typeface="Arial" pitchFamily="34" charset="0"/>
              </a:rPr>
              <a:t>original input space can </a:t>
            </a:r>
            <a:r>
              <a:rPr lang="en-US" altLang="zh-CN" sz="2400" dirty="0" smtClean="0">
                <a:solidFill>
                  <a:srgbClr val="000000"/>
                </a:solidFill>
                <a:latin typeface="Arial" pitchFamily="34" charset="0"/>
              </a:rPr>
              <a:t>be </a:t>
            </a:r>
            <a:r>
              <a:rPr lang="en-US" altLang="zh-CN" sz="2400" dirty="0">
                <a:solidFill>
                  <a:srgbClr val="000000"/>
                </a:solidFill>
                <a:latin typeface="Arial" pitchFamily="34" charset="0"/>
              </a:rPr>
              <a:t>mapped to some higher-dimensional feature space where the training set is separable:</a:t>
            </a:r>
          </a:p>
        </p:txBody>
      </p:sp>
      <p:sp>
        <p:nvSpPr>
          <p:cNvPr id="61" name="Line 4"/>
          <p:cNvSpPr>
            <a:spLocks noChangeShapeType="1"/>
          </p:cNvSpPr>
          <p:nvPr/>
        </p:nvSpPr>
        <p:spPr bwMode="auto">
          <a:xfrm flipV="1">
            <a:off x="2068513" y="2940050"/>
            <a:ext cx="0" cy="30416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2" name="Line 5"/>
          <p:cNvSpPr>
            <a:spLocks noChangeShapeType="1"/>
          </p:cNvSpPr>
          <p:nvPr/>
        </p:nvSpPr>
        <p:spPr bwMode="auto">
          <a:xfrm flipV="1">
            <a:off x="447675" y="4551363"/>
            <a:ext cx="331946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" name="AutoShape 6"/>
          <p:cNvSpPr>
            <a:spLocks noChangeArrowheads="1"/>
          </p:cNvSpPr>
          <p:nvPr/>
        </p:nvSpPr>
        <p:spPr bwMode="auto">
          <a:xfrm>
            <a:off x="2098675" y="3771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4" name="AutoShape 7"/>
          <p:cNvSpPr>
            <a:spLocks noChangeArrowheads="1"/>
          </p:cNvSpPr>
          <p:nvPr/>
        </p:nvSpPr>
        <p:spPr bwMode="auto">
          <a:xfrm>
            <a:off x="1524000" y="4129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" name="AutoShape 8"/>
          <p:cNvSpPr>
            <a:spLocks noChangeArrowheads="1"/>
          </p:cNvSpPr>
          <p:nvPr/>
        </p:nvSpPr>
        <p:spPr bwMode="auto">
          <a:xfrm>
            <a:off x="1676400" y="4675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" name="AutoShape 9"/>
          <p:cNvSpPr>
            <a:spLocks noChangeArrowheads="1"/>
          </p:cNvSpPr>
          <p:nvPr/>
        </p:nvSpPr>
        <p:spPr bwMode="auto">
          <a:xfrm>
            <a:off x="2209800" y="5151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7" name="AutoShape 10"/>
          <p:cNvSpPr>
            <a:spLocks noChangeArrowheads="1"/>
          </p:cNvSpPr>
          <p:nvPr/>
        </p:nvSpPr>
        <p:spPr bwMode="auto">
          <a:xfrm>
            <a:off x="1790700" y="3817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8" name="AutoShape 11"/>
          <p:cNvSpPr>
            <a:spLocks noChangeArrowheads="1"/>
          </p:cNvSpPr>
          <p:nvPr/>
        </p:nvSpPr>
        <p:spPr bwMode="auto">
          <a:xfrm>
            <a:off x="1295400" y="4446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9" name="AutoShape 12"/>
          <p:cNvSpPr>
            <a:spLocks noChangeArrowheads="1"/>
          </p:cNvSpPr>
          <p:nvPr/>
        </p:nvSpPr>
        <p:spPr bwMode="auto">
          <a:xfrm>
            <a:off x="1714500" y="51895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0" name="AutoShape 13"/>
          <p:cNvSpPr>
            <a:spLocks noChangeArrowheads="1"/>
          </p:cNvSpPr>
          <p:nvPr/>
        </p:nvSpPr>
        <p:spPr bwMode="auto">
          <a:xfrm>
            <a:off x="2209800" y="42179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1" name="AutoShape 14"/>
          <p:cNvSpPr>
            <a:spLocks noChangeArrowheads="1"/>
          </p:cNvSpPr>
          <p:nvPr/>
        </p:nvSpPr>
        <p:spPr bwMode="auto">
          <a:xfrm>
            <a:off x="3111500" y="4205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2" name="AutoShape 15"/>
          <p:cNvSpPr>
            <a:spLocks noChangeArrowheads="1"/>
          </p:cNvSpPr>
          <p:nvPr/>
        </p:nvSpPr>
        <p:spPr bwMode="auto">
          <a:xfrm>
            <a:off x="2971800" y="5418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3" name="AutoShape 16"/>
          <p:cNvSpPr>
            <a:spLocks noChangeArrowheads="1"/>
          </p:cNvSpPr>
          <p:nvPr/>
        </p:nvSpPr>
        <p:spPr bwMode="auto">
          <a:xfrm>
            <a:off x="723900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4" name="AutoShape 17"/>
          <p:cNvSpPr>
            <a:spLocks noChangeArrowheads="1"/>
          </p:cNvSpPr>
          <p:nvPr/>
        </p:nvSpPr>
        <p:spPr bwMode="auto">
          <a:xfrm>
            <a:off x="2235200" y="5786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5" name="AutoShape 18"/>
          <p:cNvSpPr>
            <a:spLocks noChangeArrowheads="1"/>
          </p:cNvSpPr>
          <p:nvPr/>
        </p:nvSpPr>
        <p:spPr bwMode="auto">
          <a:xfrm>
            <a:off x="3200400" y="49418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6" name="AutoShape 19"/>
          <p:cNvSpPr>
            <a:spLocks noChangeArrowheads="1"/>
          </p:cNvSpPr>
          <p:nvPr/>
        </p:nvSpPr>
        <p:spPr bwMode="auto">
          <a:xfrm>
            <a:off x="1263650" y="5481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7" name="AutoShape 20"/>
          <p:cNvSpPr>
            <a:spLocks noChangeArrowheads="1"/>
          </p:cNvSpPr>
          <p:nvPr/>
        </p:nvSpPr>
        <p:spPr bwMode="auto">
          <a:xfrm>
            <a:off x="952500" y="4999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8" name="AutoShape 21"/>
          <p:cNvSpPr>
            <a:spLocks noChangeArrowheads="1"/>
          </p:cNvSpPr>
          <p:nvPr/>
        </p:nvSpPr>
        <p:spPr bwMode="auto">
          <a:xfrm>
            <a:off x="1009650" y="3475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9" name="AutoShape 22"/>
          <p:cNvSpPr>
            <a:spLocks noChangeArrowheads="1"/>
          </p:cNvSpPr>
          <p:nvPr/>
        </p:nvSpPr>
        <p:spPr bwMode="auto">
          <a:xfrm>
            <a:off x="2505075" y="4610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0" name="AutoShape 23"/>
          <p:cNvSpPr>
            <a:spLocks noChangeArrowheads="1"/>
          </p:cNvSpPr>
          <p:nvPr/>
        </p:nvSpPr>
        <p:spPr bwMode="auto">
          <a:xfrm>
            <a:off x="2124075" y="47434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1" name="AutoShape 24"/>
          <p:cNvSpPr>
            <a:spLocks noChangeArrowheads="1"/>
          </p:cNvSpPr>
          <p:nvPr/>
        </p:nvSpPr>
        <p:spPr bwMode="auto">
          <a:xfrm>
            <a:off x="2409825" y="3505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2" name="Oval 25"/>
          <p:cNvSpPr>
            <a:spLocks noChangeArrowheads="1"/>
          </p:cNvSpPr>
          <p:nvPr/>
        </p:nvSpPr>
        <p:spPr bwMode="auto">
          <a:xfrm>
            <a:off x="1114425" y="3590925"/>
            <a:ext cx="1885950" cy="1905000"/>
          </a:xfrm>
          <a:prstGeom prst="ellipse">
            <a:avLst/>
          </a:prstGeom>
          <a:noFill/>
          <a:ln w="15875" algn="ctr">
            <a:solidFill>
              <a:srgbClr val="006633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3" name="AutoShape 26"/>
          <p:cNvSpPr>
            <a:spLocks noChangeArrowheads="1"/>
          </p:cNvSpPr>
          <p:nvPr/>
        </p:nvSpPr>
        <p:spPr bwMode="auto">
          <a:xfrm>
            <a:off x="1162050" y="3627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4" name="AutoShape 27"/>
          <p:cNvSpPr>
            <a:spLocks noChangeArrowheads="1"/>
          </p:cNvSpPr>
          <p:nvPr/>
        </p:nvSpPr>
        <p:spPr bwMode="auto">
          <a:xfrm>
            <a:off x="3086100" y="3608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5" name="Line 28"/>
          <p:cNvSpPr>
            <a:spLocks noChangeShapeType="1"/>
          </p:cNvSpPr>
          <p:nvPr/>
        </p:nvSpPr>
        <p:spPr bwMode="auto">
          <a:xfrm flipH="1" flipV="1">
            <a:off x="6107113" y="2692400"/>
            <a:ext cx="0" cy="2070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6" name="Line 29"/>
          <p:cNvSpPr>
            <a:spLocks noChangeShapeType="1"/>
          </p:cNvSpPr>
          <p:nvPr/>
        </p:nvSpPr>
        <p:spPr bwMode="auto">
          <a:xfrm>
            <a:off x="6076950" y="4779963"/>
            <a:ext cx="2347913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7" name="AutoShape 30"/>
          <p:cNvSpPr>
            <a:spLocks noChangeArrowheads="1"/>
          </p:cNvSpPr>
          <p:nvPr/>
        </p:nvSpPr>
        <p:spPr bwMode="auto">
          <a:xfrm>
            <a:off x="6375400" y="4143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8" name="AutoShape 31"/>
          <p:cNvSpPr>
            <a:spLocks noChangeArrowheads="1"/>
          </p:cNvSpPr>
          <p:nvPr/>
        </p:nvSpPr>
        <p:spPr bwMode="auto">
          <a:xfrm>
            <a:off x="5800725" y="45005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9" name="AutoShape 32"/>
          <p:cNvSpPr>
            <a:spLocks noChangeArrowheads="1"/>
          </p:cNvSpPr>
          <p:nvPr/>
        </p:nvSpPr>
        <p:spPr bwMode="auto">
          <a:xfrm>
            <a:off x="6181725" y="5056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0" name="AutoShape 33"/>
          <p:cNvSpPr>
            <a:spLocks noChangeArrowheads="1"/>
          </p:cNvSpPr>
          <p:nvPr/>
        </p:nvSpPr>
        <p:spPr bwMode="auto">
          <a:xfrm>
            <a:off x="7000875" y="5056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1" name="AutoShape 34"/>
          <p:cNvSpPr>
            <a:spLocks noChangeArrowheads="1"/>
          </p:cNvSpPr>
          <p:nvPr/>
        </p:nvSpPr>
        <p:spPr bwMode="auto">
          <a:xfrm>
            <a:off x="6067425" y="41894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2" name="AutoShape 35"/>
          <p:cNvSpPr>
            <a:spLocks noChangeArrowheads="1"/>
          </p:cNvSpPr>
          <p:nvPr/>
        </p:nvSpPr>
        <p:spPr bwMode="auto">
          <a:xfrm>
            <a:off x="6276975" y="4465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3" name="AutoShape 36"/>
          <p:cNvSpPr>
            <a:spLocks noChangeArrowheads="1"/>
          </p:cNvSpPr>
          <p:nvPr/>
        </p:nvSpPr>
        <p:spPr bwMode="auto">
          <a:xfrm>
            <a:off x="6505575" y="5094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4" name="AutoShape 37"/>
          <p:cNvSpPr>
            <a:spLocks noChangeArrowheads="1"/>
          </p:cNvSpPr>
          <p:nvPr/>
        </p:nvSpPr>
        <p:spPr bwMode="auto">
          <a:xfrm>
            <a:off x="6486525" y="4589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5" name="AutoShape 38"/>
          <p:cNvSpPr>
            <a:spLocks noChangeArrowheads="1"/>
          </p:cNvSpPr>
          <p:nvPr/>
        </p:nvSpPr>
        <p:spPr bwMode="auto">
          <a:xfrm>
            <a:off x="8093075" y="4224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6" name="AutoShape 39"/>
          <p:cNvSpPr>
            <a:spLocks noChangeArrowheads="1"/>
          </p:cNvSpPr>
          <p:nvPr/>
        </p:nvSpPr>
        <p:spPr bwMode="auto">
          <a:xfrm>
            <a:off x="7953375" y="54371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7" name="AutoShape 40"/>
          <p:cNvSpPr>
            <a:spLocks noChangeArrowheads="1"/>
          </p:cNvSpPr>
          <p:nvPr/>
        </p:nvSpPr>
        <p:spPr bwMode="auto">
          <a:xfrm>
            <a:off x="7477125" y="3189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8" name="AutoShape 41"/>
          <p:cNvSpPr>
            <a:spLocks noChangeArrowheads="1"/>
          </p:cNvSpPr>
          <p:nvPr/>
        </p:nvSpPr>
        <p:spPr bwMode="auto">
          <a:xfrm>
            <a:off x="7483475" y="4452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99" name="AutoShape 42"/>
          <p:cNvSpPr>
            <a:spLocks noChangeArrowheads="1"/>
          </p:cNvSpPr>
          <p:nvPr/>
        </p:nvSpPr>
        <p:spPr bwMode="auto">
          <a:xfrm>
            <a:off x="8181975" y="4960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0" name="AutoShape 43"/>
          <p:cNvSpPr>
            <a:spLocks noChangeArrowheads="1"/>
          </p:cNvSpPr>
          <p:nvPr/>
        </p:nvSpPr>
        <p:spPr bwMode="auto">
          <a:xfrm>
            <a:off x="7007225" y="3900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1" name="AutoShape 44"/>
          <p:cNvSpPr>
            <a:spLocks noChangeArrowheads="1"/>
          </p:cNvSpPr>
          <p:nvPr/>
        </p:nvSpPr>
        <p:spPr bwMode="auto">
          <a:xfrm>
            <a:off x="7610475" y="5132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2" name="AutoShape 45"/>
          <p:cNvSpPr>
            <a:spLocks noChangeArrowheads="1"/>
          </p:cNvSpPr>
          <p:nvPr/>
        </p:nvSpPr>
        <p:spPr bwMode="auto">
          <a:xfrm>
            <a:off x="7400925" y="3398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3" name="AutoShape 46"/>
          <p:cNvSpPr>
            <a:spLocks noChangeArrowheads="1"/>
          </p:cNvSpPr>
          <p:nvPr/>
        </p:nvSpPr>
        <p:spPr bwMode="auto">
          <a:xfrm>
            <a:off x="6010275" y="49053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4" name="AutoShape 47"/>
          <p:cNvSpPr>
            <a:spLocks noChangeArrowheads="1"/>
          </p:cNvSpPr>
          <p:nvPr/>
        </p:nvSpPr>
        <p:spPr bwMode="auto">
          <a:xfrm>
            <a:off x="5629275" y="50387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5" name="AutoShape 48"/>
          <p:cNvSpPr>
            <a:spLocks noChangeArrowheads="1"/>
          </p:cNvSpPr>
          <p:nvPr/>
        </p:nvSpPr>
        <p:spPr bwMode="auto">
          <a:xfrm>
            <a:off x="7391400" y="35242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6" name="AutoShape 49"/>
          <p:cNvSpPr>
            <a:spLocks noChangeArrowheads="1"/>
          </p:cNvSpPr>
          <p:nvPr/>
        </p:nvSpPr>
        <p:spPr bwMode="auto">
          <a:xfrm>
            <a:off x="6943725" y="30559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7" name="AutoShape 50"/>
          <p:cNvSpPr>
            <a:spLocks noChangeArrowheads="1"/>
          </p:cNvSpPr>
          <p:nvPr/>
        </p:nvSpPr>
        <p:spPr bwMode="auto">
          <a:xfrm>
            <a:off x="8067675" y="3627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8" name="Line 51"/>
          <p:cNvSpPr>
            <a:spLocks noChangeShapeType="1"/>
          </p:cNvSpPr>
          <p:nvPr/>
        </p:nvSpPr>
        <p:spPr bwMode="auto">
          <a:xfrm flipH="1">
            <a:off x="4859338" y="4781550"/>
            <a:ext cx="1238250" cy="99695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09" name="Line 52"/>
          <p:cNvSpPr>
            <a:spLocks noChangeShapeType="1"/>
          </p:cNvSpPr>
          <p:nvPr/>
        </p:nvSpPr>
        <p:spPr bwMode="auto">
          <a:xfrm>
            <a:off x="6096000" y="3429000"/>
            <a:ext cx="1447800" cy="1333500"/>
          </a:xfrm>
          <a:prstGeom prst="line">
            <a:avLst/>
          </a:prstGeom>
          <a:noFill/>
          <a:ln w="15875">
            <a:solidFill>
              <a:srgbClr val="006633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0" name="Line 53"/>
          <p:cNvSpPr>
            <a:spLocks noChangeShapeType="1"/>
          </p:cNvSpPr>
          <p:nvPr/>
        </p:nvSpPr>
        <p:spPr bwMode="auto">
          <a:xfrm flipV="1">
            <a:off x="6324600" y="4800600"/>
            <a:ext cx="1219200" cy="1219200"/>
          </a:xfrm>
          <a:prstGeom prst="line">
            <a:avLst/>
          </a:prstGeom>
          <a:noFill/>
          <a:ln w="15875">
            <a:solidFill>
              <a:srgbClr val="006633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1" name="Line 54"/>
          <p:cNvSpPr>
            <a:spLocks noChangeShapeType="1"/>
          </p:cNvSpPr>
          <p:nvPr/>
        </p:nvSpPr>
        <p:spPr bwMode="auto">
          <a:xfrm flipV="1">
            <a:off x="4629150" y="3467100"/>
            <a:ext cx="1466850" cy="838200"/>
          </a:xfrm>
          <a:prstGeom prst="line">
            <a:avLst/>
          </a:prstGeom>
          <a:noFill/>
          <a:ln w="15875">
            <a:solidFill>
              <a:srgbClr val="006633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2" name="Line 55"/>
          <p:cNvSpPr>
            <a:spLocks noChangeShapeType="1"/>
          </p:cNvSpPr>
          <p:nvPr/>
        </p:nvSpPr>
        <p:spPr bwMode="auto">
          <a:xfrm>
            <a:off x="4610100" y="4305300"/>
            <a:ext cx="1714500" cy="1695450"/>
          </a:xfrm>
          <a:prstGeom prst="line">
            <a:avLst/>
          </a:prstGeom>
          <a:noFill/>
          <a:ln w="15875">
            <a:solidFill>
              <a:srgbClr val="006633"/>
            </a:solidFill>
            <a:prstDash val="sysDot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3" name="AutoShape 56"/>
          <p:cNvSpPr>
            <a:spLocks noChangeArrowheads="1"/>
          </p:cNvSpPr>
          <p:nvPr/>
        </p:nvSpPr>
        <p:spPr bwMode="auto">
          <a:xfrm>
            <a:off x="3581400" y="2743200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4" name="Text Box 57"/>
          <p:cNvSpPr txBox="1">
            <a:spLocks noChangeArrowheads="1"/>
          </p:cNvSpPr>
          <p:nvPr/>
        </p:nvSpPr>
        <p:spPr bwMode="auto">
          <a:xfrm>
            <a:off x="3581400" y="3429000"/>
            <a:ext cx="19050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l-GR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altLang="zh-CN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15" name="Text Box 57"/>
          <p:cNvSpPr txBox="1">
            <a:spLocks noChangeArrowheads="1"/>
          </p:cNvSpPr>
          <p:nvPr/>
        </p:nvSpPr>
        <p:spPr bwMode="auto">
          <a:xfrm>
            <a:off x="0" y="6550223"/>
            <a:ext cx="10134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Arial" pitchFamily="34" charset="0"/>
              </a:rPr>
              <a:t>Slide from </a:t>
            </a:r>
            <a:r>
              <a:rPr lang="en-US" sz="1400" dirty="0">
                <a:solidFill>
                  <a:srgbClr val="000000"/>
                </a:solidFill>
                <a:latin typeface="Arial" pitchFamily="34" charset="0"/>
              </a:rPr>
              <a:t>Andrew Moore’s tutorial: http://www.autonlab.org/tutorials/svm.html</a:t>
            </a:r>
          </a:p>
        </p:txBody>
      </p:sp>
    </p:spTree>
    <p:extLst>
      <p:ext uri="{BB962C8B-B14F-4D97-AF65-F5344CB8AC3E}">
        <p14:creationId xmlns:p14="http://schemas.microsoft.com/office/powerpoint/2010/main" val="289145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3810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200">
                <a:solidFill>
                  <a:srgbClr val="006633"/>
                </a:solidFill>
                <a:latin typeface="Garamond" pitchFamily="18" charset="0"/>
              </a:rPr>
              <a:t>The </a:t>
            </a:r>
            <a:r>
              <a:rPr lang="en-US" altLang="zh-CN" sz="4200">
                <a:solidFill>
                  <a:srgbClr val="006633"/>
                </a:solidFill>
                <a:latin typeface="Times New Roman" pitchFamily="18" charset="0"/>
              </a:rPr>
              <a:t>“</a:t>
            </a:r>
            <a:r>
              <a:rPr lang="en-US" altLang="zh-CN" sz="4200">
                <a:solidFill>
                  <a:srgbClr val="006633"/>
                </a:solidFill>
                <a:latin typeface="Garamond" pitchFamily="18" charset="0"/>
              </a:rPr>
              <a:t>Kernel Trick</a:t>
            </a:r>
            <a:r>
              <a:rPr lang="en-US" altLang="zh-CN" sz="4200">
                <a:solidFill>
                  <a:srgbClr val="006633"/>
                </a:solidFill>
                <a:latin typeface="Times New Roman" pitchFamily="18" charset="0"/>
              </a:rPr>
              <a:t>”</a:t>
            </a:r>
            <a:endParaRPr lang="en-US" altLang="zh-CN" sz="4200">
              <a:solidFill>
                <a:srgbClr val="006633"/>
              </a:solidFill>
              <a:latin typeface="Garamond" pitchFamily="18" charset="0"/>
            </a:endParaRPr>
          </a:p>
        </p:txBody>
      </p:sp>
      <p:sp>
        <p:nvSpPr>
          <p:cNvPr id="418819" name="Rectangle 3"/>
          <p:cNvSpPr>
            <a:spLocks noChangeArrowheads="1"/>
          </p:cNvSpPr>
          <p:nvPr/>
        </p:nvSpPr>
        <p:spPr bwMode="auto">
          <a:xfrm>
            <a:off x="304800" y="914400"/>
            <a:ext cx="883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sz="2800" dirty="0">
                <a:solidFill>
                  <a:srgbClr val="000000"/>
                </a:solidFill>
              </a:rPr>
              <a:t>The linear classifier relies on dot product between vectors </a:t>
            </a:r>
            <a:r>
              <a:rPr lang="en-US" altLang="zh-CN" sz="2800" i="1" dirty="0">
                <a:solidFill>
                  <a:srgbClr val="000000"/>
                </a:solidFill>
              </a:rPr>
              <a:t>K</a:t>
            </a:r>
            <a:r>
              <a:rPr lang="en-US" altLang="zh-CN" sz="2800" dirty="0">
                <a:solidFill>
                  <a:srgbClr val="000000"/>
                </a:solidFill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</a:rPr>
              <a:t>x</a:t>
            </a:r>
            <a:r>
              <a:rPr lang="en-US" altLang="zh-CN" sz="2800" baseline="-25000" dirty="0" err="1">
                <a:solidFill>
                  <a:srgbClr val="000000"/>
                </a:solidFill>
              </a:rPr>
              <a:t>i</a:t>
            </a:r>
            <a:r>
              <a:rPr lang="en-US" altLang="zh-CN" sz="2800" dirty="0" err="1">
                <a:solidFill>
                  <a:srgbClr val="000000"/>
                </a:solidFill>
              </a:rPr>
              <a:t>,x</a:t>
            </a:r>
            <a:r>
              <a:rPr lang="en-US" altLang="zh-CN" sz="2800" baseline="-25000" dirty="0" err="1">
                <a:solidFill>
                  <a:srgbClr val="000000"/>
                </a:solidFill>
              </a:rPr>
              <a:t>j</a:t>
            </a:r>
            <a:r>
              <a:rPr lang="en-US" altLang="zh-CN" sz="2800" dirty="0">
                <a:solidFill>
                  <a:srgbClr val="000000"/>
                </a:solidFill>
              </a:rPr>
              <a:t>)=</a:t>
            </a:r>
            <a:r>
              <a:rPr lang="en-US" altLang="zh-CN" sz="2800" dirty="0" err="1">
                <a:solidFill>
                  <a:srgbClr val="000000"/>
                </a:solidFill>
              </a:rPr>
              <a:t>x</a:t>
            </a:r>
            <a:r>
              <a:rPr lang="en-US" altLang="zh-CN" sz="2800" baseline="-25000" dirty="0" err="1">
                <a:solidFill>
                  <a:srgbClr val="000000"/>
                </a:solidFill>
              </a:rPr>
              <a:t>i</a:t>
            </a:r>
            <a:r>
              <a:rPr lang="en-US" altLang="zh-CN" sz="2800" baseline="30000" dirty="0" err="1">
                <a:solidFill>
                  <a:srgbClr val="000000"/>
                </a:solidFill>
              </a:rPr>
              <a:t>T</a:t>
            </a:r>
            <a:r>
              <a:rPr lang="en-US" altLang="zh-CN" sz="2800" dirty="0" err="1">
                <a:solidFill>
                  <a:srgbClr val="000000"/>
                </a:solidFill>
              </a:rPr>
              <a:t>x</a:t>
            </a:r>
            <a:r>
              <a:rPr lang="en-US" altLang="zh-CN" sz="2800" baseline="-25000" dirty="0" err="1">
                <a:solidFill>
                  <a:srgbClr val="000000"/>
                </a:solidFill>
              </a:rPr>
              <a:t>j</a:t>
            </a:r>
            <a:endParaRPr lang="en-US" altLang="zh-CN" sz="2800" baseline="-25000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sz="2800" baseline="-25000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sz="2800" dirty="0">
                <a:solidFill>
                  <a:srgbClr val="000000"/>
                </a:solidFill>
              </a:rPr>
              <a:t>If every data point is mapped into high-dimensional space via some transformation </a:t>
            </a:r>
            <a:r>
              <a:rPr lang="el-GR" sz="2800" dirty="0">
                <a:solidFill>
                  <a:srgbClr val="000000"/>
                </a:solidFill>
                <a:cs typeface="Times New Roman" pitchFamily="18" charset="0"/>
              </a:rPr>
              <a:t>Φ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:  x</a:t>
            </a:r>
            <a:r>
              <a:rPr lang="en-US" altLang="zh-CN" sz="2800" baseline="-25000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→ </a:t>
            </a:r>
            <a:r>
              <a:rPr lang="el-GR" sz="2800" dirty="0">
                <a:solidFill>
                  <a:srgbClr val="000000"/>
                </a:solidFill>
                <a:cs typeface="Times New Roman" pitchFamily="18" charset="0"/>
              </a:rPr>
              <a:t>φ</a:t>
            </a:r>
            <a:r>
              <a:rPr lang="en-US" altLang="zh-CN" sz="2800" dirty="0">
                <a:solidFill>
                  <a:srgbClr val="000000"/>
                </a:solidFill>
                <a:cs typeface="Times New Roman" pitchFamily="18" charset="0"/>
              </a:rPr>
              <a:t>(x), the dot product becomes: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</a:pPr>
            <a:r>
              <a:rPr lang="en-US" altLang="zh-CN" sz="2800" i="1" dirty="0">
                <a:solidFill>
                  <a:srgbClr val="000000"/>
                </a:solidFill>
              </a:rPr>
              <a:t>K</a:t>
            </a:r>
            <a:r>
              <a:rPr lang="en-US" altLang="zh-CN" sz="2800" dirty="0">
                <a:solidFill>
                  <a:srgbClr val="000000"/>
                </a:solidFill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</a:rPr>
              <a:t>x</a:t>
            </a:r>
            <a:r>
              <a:rPr lang="en-US" altLang="zh-CN" sz="2800" baseline="-25000" dirty="0" err="1">
                <a:solidFill>
                  <a:srgbClr val="000000"/>
                </a:solidFill>
              </a:rPr>
              <a:t>i</a:t>
            </a:r>
            <a:r>
              <a:rPr lang="en-US" altLang="zh-CN" sz="2800" dirty="0" err="1">
                <a:solidFill>
                  <a:srgbClr val="000000"/>
                </a:solidFill>
              </a:rPr>
              <a:t>,x</a:t>
            </a:r>
            <a:r>
              <a:rPr lang="en-US" altLang="zh-CN" sz="2800" baseline="-25000" dirty="0" err="1">
                <a:solidFill>
                  <a:srgbClr val="000000"/>
                </a:solidFill>
              </a:rPr>
              <a:t>j</a:t>
            </a:r>
            <a:r>
              <a:rPr lang="en-US" altLang="zh-CN" sz="2800" dirty="0">
                <a:solidFill>
                  <a:srgbClr val="000000"/>
                </a:solidFill>
              </a:rPr>
              <a:t>)= </a:t>
            </a:r>
            <a:r>
              <a:rPr lang="el-GR" sz="2800" dirty="0">
                <a:solidFill>
                  <a:srgbClr val="000000"/>
                </a:solidFill>
              </a:rPr>
              <a:t>φ</a:t>
            </a:r>
            <a:r>
              <a:rPr lang="en-US" altLang="zh-CN" sz="2800" dirty="0">
                <a:solidFill>
                  <a:srgbClr val="000000"/>
                </a:solidFill>
              </a:rPr>
              <a:t>(x</a:t>
            </a:r>
            <a:r>
              <a:rPr lang="en-US" altLang="zh-CN" sz="2800" baseline="-25000" dirty="0">
                <a:solidFill>
                  <a:srgbClr val="000000"/>
                </a:solidFill>
              </a:rPr>
              <a:t>i</a:t>
            </a:r>
            <a:r>
              <a:rPr lang="en-US" altLang="zh-CN" sz="2800" dirty="0">
                <a:solidFill>
                  <a:srgbClr val="000000"/>
                </a:solidFill>
              </a:rPr>
              <a:t>)</a:t>
            </a:r>
            <a:r>
              <a:rPr lang="en-US" altLang="zh-CN" sz="2800" baseline="-25000" dirty="0">
                <a:solidFill>
                  <a:srgbClr val="000000"/>
                </a:solidFill>
              </a:rPr>
              <a:t> </a:t>
            </a:r>
            <a:r>
              <a:rPr lang="en-US" altLang="zh-CN" sz="2800" baseline="30000" dirty="0">
                <a:solidFill>
                  <a:srgbClr val="000000"/>
                </a:solidFill>
              </a:rPr>
              <a:t>T</a:t>
            </a:r>
            <a:r>
              <a:rPr lang="el-GR" sz="2800" dirty="0">
                <a:solidFill>
                  <a:srgbClr val="000000"/>
                </a:solidFill>
              </a:rPr>
              <a:t>φ</a:t>
            </a:r>
            <a:r>
              <a:rPr lang="en-US" altLang="zh-CN" sz="2800" dirty="0">
                <a:solidFill>
                  <a:srgbClr val="000000"/>
                </a:solidFill>
              </a:rPr>
              <a:t>(</a:t>
            </a:r>
            <a:r>
              <a:rPr lang="en-US" altLang="zh-CN" sz="2800" dirty="0" err="1">
                <a:solidFill>
                  <a:srgbClr val="000000"/>
                </a:solidFill>
              </a:rPr>
              <a:t>x</a:t>
            </a:r>
            <a:r>
              <a:rPr lang="en-US" altLang="zh-CN" sz="2800" baseline="-25000" dirty="0" err="1">
                <a:solidFill>
                  <a:srgbClr val="000000"/>
                </a:solidFill>
              </a:rPr>
              <a:t>j</a:t>
            </a:r>
            <a:r>
              <a:rPr lang="en-US" altLang="zh-CN" sz="2800" dirty="0">
                <a:solidFill>
                  <a:srgbClr val="000000"/>
                </a:solidFill>
              </a:rPr>
              <a:t>)</a:t>
            </a: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</a:pPr>
            <a:endParaRPr lang="en-US" altLang="zh-CN" sz="2800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sz="2800" dirty="0">
                <a:solidFill>
                  <a:srgbClr val="000000"/>
                </a:solidFill>
              </a:rPr>
              <a:t>A </a:t>
            </a:r>
            <a:r>
              <a:rPr lang="en-US" altLang="zh-CN" sz="2800" i="1" dirty="0">
                <a:solidFill>
                  <a:srgbClr val="000000"/>
                </a:solidFill>
              </a:rPr>
              <a:t>kernel function</a:t>
            </a:r>
            <a:r>
              <a:rPr lang="en-US" altLang="zh-CN" sz="2800" dirty="0">
                <a:solidFill>
                  <a:srgbClr val="000000"/>
                </a:solidFill>
              </a:rPr>
              <a:t> is similarity function that corresponds to an inner product in some expanded feature space</a:t>
            </a:r>
            <a:r>
              <a:rPr lang="en-US" altLang="zh-CN" sz="2800" dirty="0" smtClean="0">
                <a:solidFill>
                  <a:srgbClr val="000000"/>
                </a:solidFill>
              </a:rPr>
              <a:t>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</a:pPr>
            <a:endParaRPr lang="el-GR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Text Box 57"/>
          <p:cNvSpPr txBox="1">
            <a:spLocks noChangeArrowheads="1"/>
          </p:cNvSpPr>
          <p:nvPr/>
        </p:nvSpPr>
        <p:spPr bwMode="auto">
          <a:xfrm>
            <a:off x="152400" y="6309320"/>
            <a:ext cx="10134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Slide from </a:t>
            </a:r>
            <a:r>
              <a:rPr lang="en-US" sz="1400" dirty="0">
                <a:solidFill>
                  <a:srgbClr val="000000"/>
                </a:solidFill>
              </a:rPr>
              <a:t>Andrew Moore’s tutorial: http://www.autonlab.org/tutorials/svm.html</a:t>
            </a: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64" y="1160748"/>
            <a:ext cx="12272792" cy="4525963"/>
          </a:xfrm>
        </p:spPr>
        <p:txBody>
          <a:bodyPr>
            <a:noAutofit/>
          </a:bodyPr>
          <a:lstStyle/>
          <a:p>
            <a:pPr marL="0" indent="0" fontAlgn="base">
              <a:spcAft>
                <a:spcPct val="0"/>
              </a:spcAft>
              <a:buClr>
                <a:srgbClr val="CC9900"/>
              </a:buClr>
              <a:buSzPct val="65000"/>
              <a:buNone/>
            </a:pP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2-dimensional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vectors x=[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1   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]; 	</a:t>
            </a:r>
            <a:endParaRPr lang="en-US" altLang="zh-CN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Aft>
                <a:spcPct val="0"/>
              </a:spcAft>
              <a:buClr>
                <a:srgbClr val="CC9900"/>
              </a:buClr>
              <a:buSzPct val="6500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let 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</a:rPr>
              <a:t>,x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)=(1 +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en-US" altLang="zh-CN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altLang="zh-CN" dirty="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Aft>
                <a:spcPct val="0"/>
              </a:spcAft>
              <a:buClr>
                <a:srgbClr val="CC9900"/>
              </a:buClr>
              <a:buSzPct val="65000"/>
              <a:buNone/>
            </a:pPr>
            <a:endParaRPr lang="en-US" altLang="zh-CN" sz="8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Aft>
                <a:spcPct val="0"/>
              </a:spcAft>
              <a:buClr>
                <a:srgbClr val="CC9900"/>
              </a:buClr>
              <a:buSzPct val="65000"/>
              <a:buNone/>
            </a:pP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Need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to show that 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</a:rPr>
              <a:t>,x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)= </a:t>
            </a:r>
            <a:r>
              <a:rPr lang="el-GR" dirty="0">
                <a:solidFill>
                  <a:srgbClr val="000000"/>
                </a:solidFill>
                <a:latin typeface="Times New Roman" pitchFamily="18" charset="0"/>
              </a:rPr>
              <a:t>φ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(x</a:t>
            </a:r>
            <a:r>
              <a:rPr lang="en-US" altLang="zh-CN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en-US" altLang="zh-CN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baseline="30000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l-GR" dirty="0">
                <a:solidFill>
                  <a:srgbClr val="000000"/>
                </a:solidFill>
                <a:latin typeface="Times New Roman" pitchFamily="18" charset="0"/>
              </a:rPr>
              <a:t>φ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):</a:t>
            </a:r>
          </a:p>
          <a:p>
            <a:pPr fontAlgn="base">
              <a:spcAft>
                <a:spcPct val="0"/>
              </a:spcAft>
              <a:buClr>
                <a:srgbClr val="CC9900"/>
              </a:buClr>
              <a:buSzPct val="65000"/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	 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</a:rPr>
              <a:t>,x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)=(1 + 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US" altLang="zh-CN" baseline="30000" dirty="0" err="1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altLang="zh-CN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baseline="-25000" dirty="0" err="1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lang="en-US" altLang="zh-CN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baseline="-25000" dirty="0">
                <a:solidFill>
                  <a:srgbClr val="000000"/>
                </a:solidFill>
                <a:latin typeface="Times New Roman" pitchFamily="18" charset="0"/>
              </a:rPr>
              <a:t>,</a:t>
            </a:r>
          </a:p>
          <a:p>
            <a:pPr fontAlgn="base">
              <a:spcAft>
                <a:spcPct val="0"/>
              </a:spcAft>
              <a:buClr>
                <a:srgbClr val="CC9900"/>
              </a:buClr>
              <a:buSzPct val="65000"/>
              <a:buNone/>
            </a:pPr>
            <a:r>
              <a:rPr lang="en-US" altLang="zh-CN" baseline="-25000" dirty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1+ 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i1</a:t>
            </a:r>
            <a:r>
              <a:rPr lang="en-US" altLang="zh-CN" i="1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j1</a:t>
            </a:r>
            <a:r>
              <a:rPr lang="en-US" altLang="zh-CN" i="1" baseline="30000" dirty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+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i1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j1</a:t>
            </a:r>
            <a:r>
              <a:rPr lang="en-US" altLang="zh-CN" i="1" baseline="30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i2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j2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+ 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i2</a:t>
            </a:r>
            <a:r>
              <a:rPr lang="en-US" altLang="zh-CN" i="1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j2</a:t>
            </a:r>
            <a:r>
              <a:rPr lang="en-US" altLang="zh-CN" i="1" baseline="30000" dirty="0">
                <a:solidFill>
                  <a:srgbClr val="000000"/>
                </a:solidFill>
                <a:latin typeface="Times New Roman" pitchFamily="18" charset="0"/>
              </a:rPr>
              <a:t>2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+ 2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i1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0000"/>
                </a:solidFill>
                <a:latin typeface="Times New Roman" pitchFamily="18" charset="0"/>
              </a:rPr>
              <a:t>j1 </a:t>
            </a:r>
            <a:r>
              <a:rPr lang="en-US" altLang="zh-CN" i="1" dirty="0">
                <a:solidFill>
                  <a:srgbClr val="000000"/>
                </a:solidFill>
                <a:latin typeface="Times New Roman" pitchFamily="18" charset="0"/>
              </a:rPr>
              <a:t>+ 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i2</a:t>
            </a:r>
            <a:r>
              <a:rPr lang="en-US" altLang="zh-CN" i="1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j2</a:t>
            </a:r>
            <a:endParaRPr lang="en-US" altLang="zh-CN" i="1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fontAlgn="base">
              <a:spcAft>
                <a:spcPct val="0"/>
              </a:spcAft>
              <a:buClr>
                <a:srgbClr val="CC9900"/>
              </a:buClr>
              <a:buSzPct val="65000"/>
              <a:buNone/>
            </a:pPr>
            <a:r>
              <a:rPr lang="en-US" altLang="zh-CN" i="1" dirty="0" smtClean="0">
                <a:solidFill>
                  <a:srgbClr val="000000"/>
                </a:solidFill>
                <a:latin typeface="Times New Roman" pitchFamily="18" charset="0"/>
              </a:rPr>
              <a:t>    </a:t>
            </a:r>
            <a:r>
              <a:rPr lang="en-US" altLang="zh-CN" i="1" dirty="0" smtClean="0">
                <a:latin typeface="Times New Roman" pitchFamily="18" charset="0"/>
              </a:rPr>
              <a:t>=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[1 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itchFamily="18" charset="0"/>
              </a:rPr>
              <a:t>i1</a:t>
            </a:r>
            <a:r>
              <a:rPr lang="en-US" altLang="zh-CN" i="1" baseline="30000" dirty="0">
                <a:solidFill>
                  <a:srgbClr val="FF0000"/>
                </a:solidFill>
                <a:latin typeface="Times New Roman" pitchFamily="18" charset="0"/>
              </a:rPr>
              <a:t>2 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</a:rPr>
              <a:t>√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2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itchFamily="18" charset="0"/>
              </a:rPr>
              <a:t>i1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itchFamily="18" charset="0"/>
              </a:rPr>
              <a:t>i2 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</a:rPr>
              <a:t> x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itchFamily="18" charset="0"/>
              </a:rPr>
              <a:t>i2</a:t>
            </a:r>
            <a:r>
              <a:rPr lang="en-US" altLang="zh-CN" i="1" baseline="30000" dirty="0">
                <a:solidFill>
                  <a:srgbClr val="FF0000"/>
                </a:solidFill>
                <a:latin typeface="Times New Roman" pitchFamily="18" charset="0"/>
              </a:rPr>
              <a:t>2 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</a:rPr>
              <a:t>√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itchFamily="18" charset="0"/>
              </a:rPr>
              <a:t>i1  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</a:rPr>
              <a:t>√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2</a:t>
            </a:r>
            <a:r>
              <a:rPr lang="en-US" altLang="zh-CN" i="1" dirty="0">
                <a:solidFill>
                  <a:srgbClr val="FF000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FF0000"/>
                </a:solidFill>
                <a:latin typeface="Times New Roman" pitchFamily="18" charset="0"/>
              </a:rPr>
              <a:t>i2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]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itchFamily="18" charset="0"/>
              </a:rPr>
              <a:t>T </a:t>
            </a:r>
            <a:endParaRPr lang="en-US" altLang="zh-CN" baseline="30000" dirty="0" smtClean="0">
              <a:solidFill>
                <a:srgbClr val="FF0000"/>
              </a:solidFill>
              <a:latin typeface="Times New Roman" pitchFamily="18" charset="0"/>
            </a:endParaRPr>
          </a:p>
          <a:p>
            <a:pPr fontAlgn="base">
              <a:spcAft>
                <a:spcPct val="0"/>
              </a:spcAft>
              <a:buClr>
                <a:srgbClr val="CC9900"/>
              </a:buClr>
              <a:buSzPct val="65000"/>
              <a:buNone/>
            </a:pPr>
            <a:r>
              <a:rPr lang="en-US" altLang="zh-CN" baseline="30000" dirty="0">
                <a:solidFill>
                  <a:srgbClr val="FF0000"/>
                </a:solidFill>
                <a:latin typeface="Times New Roman" pitchFamily="18" charset="0"/>
              </a:rPr>
              <a:t>	</a:t>
            </a:r>
            <a:r>
              <a:rPr lang="en-US" altLang="zh-CN" baseline="30000" dirty="0" smtClean="0">
                <a:solidFill>
                  <a:srgbClr val="FF0000"/>
                </a:solidFill>
                <a:latin typeface="Times New Roman" pitchFamily="18" charset="0"/>
              </a:rPr>
              <a:t>		</a:t>
            </a:r>
            <a:r>
              <a:rPr lang="en-US" altLang="zh-CN" dirty="0" smtClean="0">
                <a:solidFill>
                  <a:schemeClr val="tx2"/>
                </a:solidFill>
                <a:latin typeface="Times New Roman" pitchFamily="18" charset="0"/>
              </a:rPr>
              <a:t>[</a:t>
            </a:r>
            <a:r>
              <a:rPr lang="en-US" altLang="zh-CN" dirty="0">
                <a:solidFill>
                  <a:schemeClr val="tx2"/>
                </a:solidFill>
                <a:latin typeface="Times New Roman" pitchFamily="18" charset="0"/>
              </a:rPr>
              <a:t>1  </a:t>
            </a:r>
            <a:r>
              <a:rPr lang="en-US" altLang="zh-CN" i="1" dirty="0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itchFamily="18" charset="0"/>
              </a:rPr>
              <a:t>j1</a:t>
            </a:r>
            <a:r>
              <a:rPr lang="en-US" altLang="zh-CN" i="1" baseline="30000" dirty="0">
                <a:solidFill>
                  <a:schemeClr val="tx2"/>
                </a:solidFill>
                <a:latin typeface="Times New Roman" pitchFamily="18" charset="0"/>
              </a:rPr>
              <a:t>2  </a:t>
            </a:r>
            <a:r>
              <a:rPr lang="en-US" altLang="zh-CN" i="1" dirty="0">
                <a:solidFill>
                  <a:schemeClr val="tx2"/>
                </a:solidFill>
                <a:latin typeface="Times New Roman" pitchFamily="18" charset="0"/>
              </a:rPr>
              <a:t>√</a:t>
            </a:r>
            <a:r>
              <a:rPr lang="en-US" altLang="zh-CN" dirty="0">
                <a:solidFill>
                  <a:schemeClr val="tx2"/>
                </a:solidFill>
                <a:latin typeface="Times New Roman" pitchFamily="18" charset="0"/>
              </a:rPr>
              <a:t>2 </a:t>
            </a:r>
            <a:r>
              <a:rPr lang="en-US" altLang="zh-CN" i="1" dirty="0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itchFamily="18" charset="0"/>
              </a:rPr>
              <a:t>j1</a:t>
            </a:r>
            <a:r>
              <a:rPr lang="en-US" altLang="zh-CN" i="1" dirty="0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itchFamily="18" charset="0"/>
              </a:rPr>
              <a:t>j2  </a:t>
            </a:r>
            <a:r>
              <a:rPr lang="en-US" altLang="zh-CN" i="1" dirty="0">
                <a:solidFill>
                  <a:schemeClr val="tx2"/>
                </a:solidFill>
                <a:latin typeface="Times New Roman" pitchFamily="18" charset="0"/>
              </a:rPr>
              <a:t> x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itchFamily="18" charset="0"/>
              </a:rPr>
              <a:t>j2</a:t>
            </a:r>
            <a:r>
              <a:rPr lang="en-US" altLang="zh-CN" i="1" baseline="30000" dirty="0">
                <a:solidFill>
                  <a:schemeClr val="tx2"/>
                </a:solidFill>
                <a:latin typeface="Times New Roman" pitchFamily="18" charset="0"/>
              </a:rPr>
              <a:t>2  </a:t>
            </a:r>
            <a:r>
              <a:rPr lang="en-US" altLang="zh-CN" i="1" dirty="0">
                <a:solidFill>
                  <a:schemeClr val="tx2"/>
                </a:solidFill>
                <a:latin typeface="Times New Roman" pitchFamily="18" charset="0"/>
              </a:rPr>
              <a:t>√</a:t>
            </a:r>
            <a:r>
              <a:rPr lang="en-US" altLang="zh-CN" dirty="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en-US" altLang="zh-CN" i="1" dirty="0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itchFamily="18" charset="0"/>
              </a:rPr>
              <a:t>j1  </a:t>
            </a:r>
            <a:r>
              <a:rPr lang="en-US" altLang="zh-CN" i="1" dirty="0">
                <a:solidFill>
                  <a:schemeClr val="tx2"/>
                </a:solidFill>
                <a:latin typeface="Times New Roman" pitchFamily="18" charset="0"/>
              </a:rPr>
              <a:t>√</a:t>
            </a:r>
            <a:r>
              <a:rPr lang="en-US" altLang="zh-CN" dirty="0">
                <a:solidFill>
                  <a:schemeClr val="tx2"/>
                </a:solidFill>
                <a:latin typeface="Times New Roman" pitchFamily="18" charset="0"/>
              </a:rPr>
              <a:t>2</a:t>
            </a:r>
            <a:r>
              <a:rPr lang="en-US" altLang="zh-CN" i="1" dirty="0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chemeClr val="tx2"/>
                </a:solidFill>
                <a:latin typeface="Times New Roman" pitchFamily="18" charset="0"/>
              </a:rPr>
              <a:t>j2</a:t>
            </a:r>
            <a:r>
              <a:rPr lang="en-US" altLang="zh-CN" dirty="0">
                <a:solidFill>
                  <a:schemeClr val="tx2"/>
                </a:solidFill>
                <a:latin typeface="Times New Roman" pitchFamily="18" charset="0"/>
              </a:rPr>
              <a:t>] </a:t>
            </a:r>
          </a:p>
          <a:p>
            <a:pPr fontAlgn="base">
              <a:spcAft>
                <a:spcPct val="0"/>
              </a:spcAft>
              <a:buClr>
                <a:srgbClr val="CC9900"/>
              </a:buClr>
              <a:buSzPct val="65000"/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	    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= </a:t>
            </a:r>
            <a:r>
              <a:rPr lang="el-GR" dirty="0">
                <a:solidFill>
                  <a:srgbClr val="FF0000"/>
                </a:solidFill>
                <a:latin typeface="Times New Roman" pitchFamily="18" charset="0"/>
              </a:rPr>
              <a:t>φ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(x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itchFamily="18" charset="0"/>
              </a:rPr>
              <a:t>i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r>
              <a:rPr lang="en-US" altLang="zh-CN" baseline="-25000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altLang="zh-CN" baseline="30000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l-GR" dirty="0">
                <a:solidFill>
                  <a:schemeClr val="tx2"/>
                </a:solidFill>
                <a:latin typeface="Times New Roman" pitchFamily="18" charset="0"/>
              </a:rPr>
              <a:t>φ</a:t>
            </a:r>
            <a:r>
              <a:rPr lang="en-US" altLang="zh-CN" dirty="0">
                <a:solidFill>
                  <a:schemeClr val="tx2"/>
                </a:solidFill>
                <a:latin typeface="Times New Roman" pitchFamily="18" charset="0"/>
              </a:rPr>
              <a:t>(</a:t>
            </a:r>
            <a:r>
              <a:rPr lang="en-US" altLang="zh-CN" dirty="0" err="1">
                <a:solidFill>
                  <a:schemeClr val="tx2"/>
                </a:solidFill>
                <a:latin typeface="Times New Roman" pitchFamily="18" charset="0"/>
              </a:rPr>
              <a:t>x</a:t>
            </a:r>
            <a:r>
              <a:rPr lang="en-US" altLang="zh-CN" baseline="-25000" dirty="0" err="1">
                <a:solidFill>
                  <a:schemeClr val="tx2"/>
                </a:solidFill>
                <a:latin typeface="Times New Roman" pitchFamily="18" charset="0"/>
              </a:rPr>
              <a:t>j</a:t>
            </a:r>
            <a:r>
              <a:rPr lang="en-US" altLang="zh-CN" dirty="0">
                <a:solidFill>
                  <a:schemeClr val="tx2"/>
                </a:solidFill>
                <a:latin typeface="Times New Roman" pitchFamily="18" charset="0"/>
              </a:rPr>
              <a:t>),   </a:t>
            </a:r>
            <a:endParaRPr lang="en-US" altLang="zh-CN" dirty="0" smtClean="0">
              <a:solidFill>
                <a:schemeClr val="tx2"/>
              </a:solidFill>
              <a:latin typeface="Times New Roman" pitchFamily="18" charset="0"/>
            </a:endParaRPr>
          </a:p>
          <a:p>
            <a:pPr fontAlgn="base">
              <a:spcAft>
                <a:spcPct val="0"/>
              </a:spcAft>
              <a:buClr>
                <a:srgbClr val="CC9900"/>
              </a:buClr>
              <a:buSzPct val="65000"/>
              <a:buNone/>
            </a:pP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           </a:t>
            </a:r>
            <a:r>
              <a:rPr lang="en-US" altLang="zh-CN" dirty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r>
              <a:rPr lang="el-GR" dirty="0">
                <a:solidFill>
                  <a:srgbClr val="00B050"/>
                </a:solidFill>
                <a:latin typeface="Times New Roman" pitchFamily="18" charset="0"/>
              </a:rPr>
              <a:t>φ</a:t>
            </a:r>
            <a:r>
              <a:rPr lang="en-US" altLang="zh-CN" dirty="0">
                <a:solidFill>
                  <a:srgbClr val="00B050"/>
                </a:solidFill>
                <a:latin typeface="Times New Roman" pitchFamily="18" charset="0"/>
              </a:rPr>
              <a:t>(x) = </a:t>
            </a:r>
            <a:r>
              <a:rPr lang="en-US" altLang="zh-CN" baseline="-25000" dirty="0">
                <a:solidFill>
                  <a:srgbClr val="00B050"/>
                </a:solidFill>
                <a:latin typeface="Times New Roman" pitchFamily="18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 New Roman" pitchFamily="18" charset="0"/>
              </a:rPr>
              <a:t>[1  </a:t>
            </a:r>
            <a:r>
              <a:rPr lang="en-US" altLang="zh-CN" i="1" dirty="0">
                <a:solidFill>
                  <a:srgbClr val="00B05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  <a:r>
              <a:rPr lang="en-US" altLang="zh-CN" i="1" baseline="30000" dirty="0">
                <a:solidFill>
                  <a:srgbClr val="00B050"/>
                </a:solidFill>
                <a:latin typeface="Times New Roman" pitchFamily="18" charset="0"/>
              </a:rPr>
              <a:t>2  </a:t>
            </a:r>
            <a:r>
              <a:rPr lang="en-US" altLang="zh-CN" i="1" dirty="0">
                <a:solidFill>
                  <a:srgbClr val="00B050"/>
                </a:solidFill>
                <a:latin typeface="Times New Roman" pitchFamily="18" charset="0"/>
              </a:rPr>
              <a:t>√</a:t>
            </a:r>
            <a:r>
              <a:rPr lang="en-US" altLang="zh-CN" dirty="0">
                <a:solidFill>
                  <a:srgbClr val="00B050"/>
                </a:solidFill>
                <a:latin typeface="Times New Roman" pitchFamily="18" charset="0"/>
              </a:rPr>
              <a:t>2 </a:t>
            </a:r>
            <a:r>
              <a:rPr lang="en-US" altLang="zh-CN" i="1" dirty="0">
                <a:solidFill>
                  <a:srgbClr val="00B05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B050"/>
                </a:solidFill>
                <a:latin typeface="Times New Roman" pitchFamily="18" charset="0"/>
              </a:rPr>
              <a:t>1</a:t>
            </a:r>
            <a:r>
              <a:rPr lang="en-US" altLang="zh-CN" i="1" dirty="0">
                <a:solidFill>
                  <a:srgbClr val="00B05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B050"/>
                </a:solidFill>
                <a:latin typeface="Times New Roman" pitchFamily="18" charset="0"/>
              </a:rPr>
              <a:t>2  </a:t>
            </a:r>
            <a:r>
              <a:rPr lang="en-US" altLang="zh-CN" i="1" dirty="0">
                <a:solidFill>
                  <a:srgbClr val="00B050"/>
                </a:solidFill>
                <a:latin typeface="Times New Roman" pitchFamily="18" charset="0"/>
              </a:rPr>
              <a:t> x</a:t>
            </a:r>
            <a:r>
              <a:rPr lang="en-US" altLang="zh-CN" i="1" baseline="-25000" dirty="0">
                <a:solidFill>
                  <a:srgbClr val="00B050"/>
                </a:solidFill>
                <a:latin typeface="Times New Roman" pitchFamily="18" charset="0"/>
              </a:rPr>
              <a:t>2</a:t>
            </a:r>
            <a:r>
              <a:rPr lang="en-US" altLang="zh-CN" i="1" baseline="30000" dirty="0">
                <a:solidFill>
                  <a:srgbClr val="00B050"/>
                </a:solidFill>
                <a:latin typeface="Times New Roman" pitchFamily="18" charset="0"/>
              </a:rPr>
              <a:t>2   </a:t>
            </a:r>
            <a:r>
              <a:rPr lang="en-US" altLang="zh-CN" i="1" dirty="0">
                <a:solidFill>
                  <a:srgbClr val="00B050"/>
                </a:solidFill>
                <a:latin typeface="Times New Roman" pitchFamily="18" charset="0"/>
              </a:rPr>
              <a:t>√</a:t>
            </a:r>
            <a:r>
              <a:rPr lang="en-US" altLang="zh-CN" dirty="0">
                <a:solidFill>
                  <a:srgbClr val="00B050"/>
                </a:solidFill>
                <a:latin typeface="Times New Roman" pitchFamily="18" charset="0"/>
              </a:rPr>
              <a:t>2</a:t>
            </a:r>
            <a:r>
              <a:rPr lang="en-US" altLang="zh-CN" i="1" dirty="0">
                <a:solidFill>
                  <a:srgbClr val="00B05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B050"/>
                </a:solidFill>
                <a:latin typeface="Times New Roman" pitchFamily="18" charset="0"/>
              </a:rPr>
              <a:t>1  </a:t>
            </a:r>
            <a:r>
              <a:rPr lang="en-US" altLang="zh-CN" i="1" dirty="0">
                <a:solidFill>
                  <a:srgbClr val="00B050"/>
                </a:solidFill>
                <a:latin typeface="Times New Roman" pitchFamily="18" charset="0"/>
              </a:rPr>
              <a:t>√</a:t>
            </a:r>
            <a:r>
              <a:rPr lang="en-US" altLang="zh-CN" dirty="0">
                <a:solidFill>
                  <a:srgbClr val="00B050"/>
                </a:solidFill>
                <a:latin typeface="Times New Roman" pitchFamily="18" charset="0"/>
              </a:rPr>
              <a:t>2</a:t>
            </a:r>
            <a:r>
              <a:rPr lang="en-US" altLang="zh-CN" i="1" dirty="0">
                <a:solidFill>
                  <a:srgbClr val="00B050"/>
                </a:solidFill>
                <a:latin typeface="Times New Roman" pitchFamily="18" charset="0"/>
              </a:rPr>
              <a:t>x</a:t>
            </a:r>
            <a:r>
              <a:rPr lang="en-US" altLang="zh-CN" i="1" baseline="-25000" dirty="0">
                <a:solidFill>
                  <a:srgbClr val="00B050"/>
                </a:solidFill>
                <a:latin typeface="Times New Roman" pitchFamily="18" charset="0"/>
              </a:rPr>
              <a:t>2</a:t>
            </a:r>
            <a:r>
              <a:rPr lang="en-US" altLang="zh-CN" dirty="0">
                <a:solidFill>
                  <a:srgbClr val="00B050"/>
                </a:solidFill>
                <a:latin typeface="Times New Roman" pitchFamily="18" charset="0"/>
              </a:rPr>
              <a:t>]</a:t>
            </a:r>
          </a:p>
          <a:p>
            <a:pPr fontAlgn="base">
              <a:spcAft>
                <a:spcPct val="0"/>
              </a:spcAft>
              <a:buClr>
                <a:srgbClr val="CC9900"/>
              </a:buClr>
              <a:buSzPct val="65000"/>
              <a:buNone/>
            </a:pPr>
            <a:endParaRPr lang="el-GR" dirty="0">
              <a:solidFill>
                <a:srgbClr val="00B050"/>
              </a:solidFill>
              <a:latin typeface="Times New Roman" pitchFamily="18" charset="0"/>
            </a:endParaRPr>
          </a:p>
        </p:txBody>
      </p:sp>
      <p:sp>
        <p:nvSpPr>
          <p:cNvPr id="6" name="Text Box 57"/>
          <p:cNvSpPr txBox="1">
            <a:spLocks noChangeArrowheads="1"/>
          </p:cNvSpPr>
          <p:nvPr/>
        </p:nvSpPr>
        <p:spPr bwMode="auto">
          <a:xfrm>
            <a:off x="152400" y="6590755"/>
            <a:ext cx="101346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sz="1400" dirty="0" smtClean="0">
                <a:solidFill>
                  <a:srgbClr val="000000"/>
                </a:solidFill>
              </a:rPr>
              <a:t>from </a:t>
            </a:r>
            <a:r>
              <a:rPr lang="en-US" sz="1400" dirty="0">
                <a:solidFill>
                  <a:srgbClr val="000000"/>
                </a:solidFill>
              </a:rPr>
              <a:t>Andrew Moore’s tutorial: http://www.autonlab.org/tutorials/svm.html</a:t>
            </a:r>
          </a:p>
        </p:txBody>
      </p:sp>
    </p:spTree>
    <p:extLst>
      <p:ext uri="{BB962C8B-B14F-4D97-AF65-F5344CB8AC3E}">
        <p14:creationId xmlns:p14="http://schemas.microsoft.com/office/powerpoint/2010/main" val="32639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Nonlinear SVMs</a:t>
            </a:r>
          </a:p>
        </p:txBody>
      </p:sp>
      <p:sp>
        <p:nvSpPr>
          <p:cNvPr id="1088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i="1" dirty="0"/>
              <a:t>The kernel trick</a:t>
            </a:r>
            <a:r>
              <a:rPr lang="en-US" dirty="0"/>
              <a:t>: instead of explicitly computing the lifting transformation </a:t>
            </a:r>
            <a:r>
              <a:rPr lang="el-GR" b="1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dirty="0">
                <a:latin typeface="Times New Roman" pitchFamily="18" charset="0"/>
              </a:rPr>
              <a:t>(</a:t>
            </a:r>
            <a:r>
              <a:rPr lang="en-US" b="1" dirty="0">
                <a:latin typeface="Times New Roman" pitchFamily="18" charset="0"/>
              </a:rPr>
              <a:t>x</a:t>
            </a:r>
            <a:r>
              <a:rPr lang="en-US" dirty="0">
                <a:latin typeface="Times New Roman" pitchFamily="18" charset="0"/>
              </a:rPr>
              <a:t>), </a:t>
            </a:r>
            <a:r>
              <a:rPr lang="en-US" dirty="0"/>
              <a:t>define a kernel function K such that</a:t>
            </a:r>
            <a:br>
              <a:rPr lang="en-US" dirty="0"/>
            </a:br>
            <a:r>
              <a:rPr lang="en-US" sz="800" dirty="0"/>
              <a:t/>
            </a:r>
            <a:br>
              <a:rPr lang="en-US" sz="800" dirty="0"/>
            </a:br>
            <a:r>
              <a:rPr lang="en-US" dirty="0"/>
              <a:t>		       </a:t>
            </a:r>
            <a:r>
              <a:rPr lang="en-US" i="1" dirty="0">
                <a:latin typeface="Times New Roman" pitchFamily="18" charset="0"/>
              </a:rPr>
              <a:t>K</a:t>
            </a:r>
            <a:r>
              <a:rPr lang="en-US" dirty="0">
                <a:latin typeface="Times New Roman" pitchFamily="18" charset="0"/>
              </a:rPr>
              <a:t>(</a:t>
            </a:r>
            <a:r>
              <a:rPr lang="en-US" b="1" dirty="0">
                <a:latin typeface="Times New Roman" pitchFamily="18" charset="0"/>
              </a:rPr>
              <a:t>x</a:t>
            </a:r>
            <a:r>
              <a:rPr lang="en-US" i="1" baseline="-25000" dirty="0">
                <a:latin typeface="Times New Roman" pitchFamily="18" charset="0"/>
              </a:rPr>
              <a:t>i</a:t>
            </a:r>
            <a:r>
              <a:rPr lang="en-US" sz="800" i="1" baseline="-25000" dirty="0">
                <a:latin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Arial" pitchFamily="34" charset="0"/>
              </a:rPr>
              <a:t>,</a:t>
            </a:r>
            <a:r>
              <a:rPr lang="en-US" sz="800" i="1" dirty="0">
                <a:latin typeface="Times New Roman" pitchFamily="18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Times New Roman" pitchFamily="18" charset="0"/>
              </a:rPr>
              <a:t>x</a:t>
            </a:r>
            <a:r>
              <a:rPr lang="en-US" i="1" baseline="-25000" dirty="0" err="1" smtClean="0">
                <a:latin typeface="Times New Roman" pitchFamily="18" charset="0"/>
              </a:rPr>
              <a:t>j</a:t>
            </a:r>
            <a:r>
              <a:rPr lang="en-US" sz="800" i="1" baseline="-25000" dirty="0" err="1" smtClean="0">
                <a:latin typeface="Times New Roman" pitchFamily="18" charset="0"/>
              </a:rPr>
              <a:t>j</a:t>
            </a:r>
            <a:r>
              <a:rPr lang="en-US" dirty="0">
                <a:latin typeface="Times New Roman" pitchFamily="18" charset="0"/>
              </a:rPr>
              <a:t>)</a:t>
            </a:r>
            <a:r>
              <a:rPr lang="en-US" b="1" i="1" dirty="0">
                <a:latin typeface="Times New Roman" pitchFamily="18" charset="0"/>
              </a:rPr>
              <a:t> = </a:t>
            </a:r>
            <a:r>
              <a:rPr lang="el-GR" b="1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dirty="0">
                <a:latin typeface="Times New Roman" pitchFamily="18" charset="0"/>
              </a:rPr>
              <a:t>(</a:t>
            </a:r>
            <a:r>
              <a:rPr lang="en-US" b="1" dirty="0">
                <a:latin typeface="Times New Roman" pitchFamily="18" charset="0"/>
              </a:rPr>
              <a:t>x</a:t>
            </a:r>
            <a:r>
              <a:rPr lang="en-US" i="1" baseline="-25000" dirty="0">
                <a:latin typeface="Times New Roman" pitchFamily="18" charset="0"/>
              </a:rPr>
              <a:t>i </a:t>
            </a:r>
            <a:r>
              <a:rPr lang="en-US" dirty="0">
                <a:latin typeface="Times New Roman" pitchFamily="18" charset="0"/>
              </a:rPr>
              <a:t>)</a:t>
            </a:r>
            <a:r>
              <a:rPr lang="en-US" i="1" baseline="-25000" dirty="0">
                <a:latin typeface="Times New Roman" pitchFamily="18" charset="0"/>
              </a:rPr>
              <a:t> </a:t>
            </a:r>
            <a:r>
              <a:rPr lang="en-US" i="1" dirty="0">
                <a:latin typeface="Times New Roman" pitchFamily="18" charset="0"/>
                <a:cs typeface="Arial" pitchFamily="34" charset="0"/>
              </a:rPr>
              <a:t>· </a:t>
            </a:r>
            <a:r>
              <a:rPr lang="el-GR" b="1" i="1" dirty="0"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dirty="0" smtClean="0">
                <a:latin typeface="Times New Roman" pitchFamily="18" charset="0"/>
              </a:rPr>
              <a:t>(</a:t>
            </a:r>
            <a:r>
              <a:rPr lang="en-US" b="1" dirty="0" err="1" smtClean="0">
                <a:latin typeface="Times New Roman" pitchFamily="18" charset="0"/>
              </a:rPr>
              <a:t>x</a:t>
            </a:r>
            <a:r>
              <a:rPr lang="en-US" i="1" baseline="-25000" dirty="0" err="1" smtClean="0">
                <a:latin typeface="Times New Roman" pitchFamily="18" charset="0"/>
              </a:rPr>
              <a:t>j</a:t>
            </a:r>
            <a:r>
              <a:rPr lang="en-US" dirty="0" smtClean="0">
                <a:latin typeface="Times New Roman" pitchFamily="18" charset="0"/>
              </a:rPr>
              <a:t>)</a:t>
            </a:r>
            <a:endParaRPr lang="en-US" dirty="0">
              <a:latin typeface="Times New Roman" pitchFamily="18" charset="0"/>
            </a:endParaRPr>
          </a:p>
          <a:p>
            <a:pPr>
              <a:buFontTx/>
              <a:buChar char="•"/>
            </a:pPr>
            <a:endParaRPr lang="en-US" sz="900" dirty="0"/>
          </a:p>
          <a:p>
            <a:pPr>
              <a:buFontTx/>
              <a:buChar char="•"/>
            </a:pPr>
            <a:endParaRPr lang="en-US" dirty="0" smtClean="0"/>
          </a:p>
          <a:p>
            <a:pPr>
              <a:buFontTx/>
              <a:buChar char="•"/>
            </a:pPr>
            <a:r>
              <a:rPr lang="en-US" dirty="0" smtClean="0"/>
              <a:t>This </a:t>
            </a:r>
            <a:r>
              <a:rPr lang="en-US" dirty="0"/>
              <a:t>gives a nonlinear decision boundary in the original feature space:</a:t>
            </a:r>
            <a:endParaRPr lang="el-GR" dirty="0"/>
          </a:p>
        </p:txBody>
      </p:sp>
      <p:graphicFrame>
        <p:nvGraphicFramePr>
          <p:cNvPr id="1088518" name="Object 6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971800" y="4581525"/>
          <a:ext cx="2946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607" name="Equation" r:id="rId4" imgW="1218960" imgH="342720" progId="Equation.3">
                  <p:embed/>
                </p:oleObj>
              </mc:Choice>
              <mc:Fallback>
                <p:oleObj name="Equation" r:id="rId4" imgW="121896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581525"/>
                        <a:ext cx="2946400" cy="828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7257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kernel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sz="3200" kern="1200" dirty="0" smtClean="0">
                <a:solidFill>
                  <a:srgbClr val="000000"/>
                </a:solidFill>
                <a:latin typeface="Arial" pitchFamily="34" charset="0"/>
              </a:rPr>
              <a:t>Linear:</a:t>
            </a:r>
          </a:p>
          <a:p>
            <a:pPr>
              <a:buClr>
                <a:srgbClr val="CC9900"/>
              </a:buClr>
              <a:buSzPct val="65000"/>
            </a:pPr>
            <a:endParaRPr lang="en-US" altLang="zh-CN" sz="3200" kern="1200" dirty="0" smtClean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</a:pPr>
            <a:endParaRPr lang="en-US" altLang="zh-CN" kern="1200" dirty="0" smtClean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kern="1200" dirty="0" smtClean="0">
                <a:solidFill>
                  <a:srgbClr val="000000"/>
                </a:solidFill>
                <a:latin typeface="Arial" pitchFamily="34" charset="0"/>
              </a:rPr>
              <a:t>Gaussian RBF:</a:t>
            </a: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kern="1200" dirty="0" smtClean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kern="1200" dirty="0" smtClean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kern="1200" dirty="0" smtClean="0">
                <a:solidFill>
                  <a:srgbClr val="000000"/>
                </a:solidFill>
                <a:latin typeface="Arial" pitchFamily="34" charset="0"/>
              </a:rPr>
              <a:t>Histogram intersection:</a:t>
            </a: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kern="1200" dirty="0" smtClean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kern="1200" dirty="0" smtClean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</a:pPr>
            <a:endParaRPr lang="en-US" altLang="zh-CN" sz="3600" kern="1200" dirty="0" smtClean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sz="3600" kern="1200" dirty="0" smtClean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kern="1200" dirty="0" smtClean="0">
              <a:solidFill>
                <a:srgbClr val="000000"/>
              </a:solidFill>
              <a:latin typeface="Arial" pitchFamily="34" charset="0"/>
            </a:endParaRPr>
          </a:p>
          <a:p>
            <a:endParaRPr lang="en-US" dirty="0"/>
          </a:p>
        </p:txBody>
      </p:sp>
      <p:graphicFrame>
        <p:nvGraphicFramePr>
          <p:cNvPr id="473090" name="Object 4"/>
          <p:cNvGraphicFramePr>
            <a:graphicFrameLocks noChangeAspect="1"/>
          </p:cNvGraphicFramePr>
          <p:nvPr/>
        </p:nvGraphicFramePr>
        <p:xfrm>
          <a:off x="3700463" y="2209800"/>
          <a:ext cx="386080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57" name="Equation" r:id="rId4" imgW="1701720" imgH="482400" progId="Equation.3">
                  <p:embed/>
                </p:oleObj>
              </mc:Choice>
              <mc:Fallback>
                <p:oleObj name="Equation" r:id="rId4" imgW="170172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2209800"/>
                        <a:ext cx="3860800" cy="109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640667" y="4724400"/>
          <a:ext cx="451273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58" name="Equation" r:id="rId6" imgW="1981080" imgH="342720" progId="Equation.3">
                  <p:embed/>
                </p:oleObj>
              </mc:Choice>
              <mc:Fallback>
                <p:oleObj name="Equation" r:id="rId6" imgW="19810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667" y="4724400"/>
                        <a:ext cx="4512733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2" name="Object 4"/>
          <p:cNvGraphicFramePr>
            <a:graphicFrameLocks noChangeAspect="1"/>
          </p:cNvGraphicFramePr>
          <p:nvPr/>
        </p:nvGraphicFramePr>
        <p:xfrm>
          <a:off x="3733206" y="990600"/>
          <a:ext cx="29723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59" name="Equation" r:id="rId8" imgW="1041120" imgH="266400" progId="Equation.3">
                  <p:embed/>
                </p:oleObj>
              </mc:Choice>
              <mc:Fallback>
                <p:oleObj name="Equation" r:id="rId8" imgW="1041120" imgH="26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206" y="990600"/>
                        <a:ext cx="2972394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02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SVMs for recognition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3"/>
          <a:srcRect l="43402" t="39658" r="27499" b="12479"/>
          <a:stretch>
            <a:fillRect/>
          </a:stretch>
        </p:blipFill>
        <p:spPr bwMode="auto">
          <a:xfrm>
            <a:off x="5943600" y="1981200"/>
            <a:ext cx="2819400" cy="282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457200" y="1066800"/>
            <a:ext cx="5486400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Define your representation for each example.</a:t>
            </a: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Select a kernel function.</a:t>
            </a: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>
                <a:solidFill>
                  <a:srgbClr val="000000"/>
                </a:solidFill>
              </a:rPr>
              <a:t>Compute </a:t>
            </a:r>
            <a:r>
              <a:rPr lang="en-US" sz="2400" dirty="0" err="1">
                <a:solidFill>
                  <a:srgbClr val="000000"/>
                </a:solidFill>
              </a:rPr>
              <a:t>pairwise</a:t>
            </a:r>
            <a:r>
              <a:rPr lang="en-US" sz="2400" dirty="0">
                <a:solidFill>
                  <a:srgbClr val="000000"/>
                </a:solidFill>
              </a:rPr>
              <a:t> kernel values between labeled </a:t>
            </a:r>
            <a:r>
              <a:rPr lang="en-US" sz="2400" dirty="0" smtClean="0">
                <a:solidFill>
                  <a:srgbClr val="000000"/>
                </a:solidFill>
              </a:rPr>
              <a:t>examples</a:t>
            </a: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Use this “kernel matrix” to solve for SVM support vectors &amp; weights.</a:t>
            </a:r>
            <a:endParaRPr lang="en-US" sz="2400" dirty="0">
              <a:solidFill>
                <a:srgbClr val="000000"/>
              </a:solidFill>
            </a:endParaRPr>
          </a:p>
          <a:p>
            <a:pPr marL="342900" indent="-342900" eaLnBrk="0" fontAlgn="base" hangingPunct="0">
              <a:spcBef>
                <a:spcPct val="50000"/>
              </a:spcBef>
              <a:spcAft>
                <a:spcPct val="0"/>
              </a:spcAft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To classify a new example: compute </a:t>
            </a:r>
            <a:r>
              <a:rPr lang="en-US" sz="2400" dirty="0">
                <a:solidFill>
                  <a:srgbClr val="000000"/>
                </a:solidFill>
              </a:rPr>
              <a:t>kernel values between new </a:t>
            </a:r>
            <a:r>
              <a:rPr lang="en-US" sz="2400" dirty="0" smtClean="0">
                <a:solidFill>
                  <a:srgbClr val="000000"/>
                </a:solidFill>
              </a:rPr>
              <a:t>input </a:t>
            </a:r>
            <a:r>
              <a:rPr lang="en-US" sz="2400" dirty="0">
                <a:solidFill>
                  <a:srgbClr val="000000"/>
                </a:solidFill>
              </a:rPr>
              <a:t>and support </a:t>
            </a:r>
            <a:r>
              <a:rPr lang="en-US" sz="2400" dirty="0" smtClean="0">
                <a:solidFill>
                  <a:srgbClr val="000000"/>
                </a:solidFill>
              </a:rPr>
              <a:t>vectors, apply weights, check sign of output.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 l="24167" t="32822" r="24167" b="18633"/>
          <a:stretch>
            <a:fillRect/>
          </a:stretch>
        </p:blipFill>
        <p:spPr bwMode="auto">
          <a:xfrm>
            <a:off x="1066800" y="914400"/>
            <a:ext cx="7185025" cy="41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4000" smtClean="0"/>
              <a:t>Example: learning gender with SVMs</a:t>
            </a:r>
          </a:p>
        </p:txBody>
      </p:sp>
      <p:sp>
        <p:nvSpPr>
          <p:cNvPr id="40964" name="TextBox 4"/>
          <p:cNvSpPr txBox="1">
            <a:spLocks noChangeArrowheads="1"/>
          </p:cNvSpPr>
          <p:nvPr/>
        </p:nvSpPr>
        <p:spPr bwMode="auto">
          <a:xfrm>
            <a:off x="533400" y="5029200"/>
            <a:ext cx="8001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0000"/>
                </a:solidFill>
              </a:rPr>
              <a:t>Moghaddam and Yang, Learning Gender with Support Faces, TPAMI 2002.</a:t>
            </a:r>
          </a:p>
        </p:txBody>
      </p:sp>
      <p:sp>
        <p:nvSpPr>
          <p:cNvPr id="40965" name="TextBox 3"/>
          <p:cNvSpPr txBox="1">
            <a:spLocks noChangeArrowheads="1"/>
          </p:cNvSpPr>
          <p:nvPr/>
        </p:nvSpPr>
        <p:spPr bwMode="auto">
          <a:xfrm>
            <a:off x="533400" y="5943600"/>
            <a:ext cx="88392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>
                <a:solidFill>
                  <a:srgbClr val="000000"/>
                </a:solidFill>
              </a:rPr>
              <a:t>Moghaddam and Yang, Face &amp; Gesture 2000.</a:t>
            </a:r>
          </a:p>
        </p:txBody>
      </p:sp>
    </p:spTree>
    <p:extLst>
      <p:ext uri="{BB962C8B-B14F-4D97-AF65-F5344CB8AC3E}">
        <p14:creationId xmlns:p14="http://schemas.microsoft.com/office/powerpoint/2010/main" val="258093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2"/>
          <p:cNvSpPr>
            <a:spLocks noGrp="1"/>
          </p:cNvSpPr>
          <p:nvPr>
            <p:ph idx="4294967295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3"/>
          <a:srcRect l="21274" t="36623" r="19778" b="15361"/>
          <a:stretch>
            <a:fillRect/>
          </a:stretch>
        </p:blipFill>
        <p:spPr bwMode="auto">
          <a:xfrm>
            <a:off x="228600" y="76200"/>
            <a:ext cx="8686800" cy="385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8" name="TextBox 4"/>
          <p:cNvSpPr txBox="1">
            <a:spLocks noChangeArrowheads="1"/>
          </p:cNvSpPr>
          <p:nvPr/>
        </p:nvSpPr>
        <p:spPr bwMode="auto">
          <a:xfrm>
            <a:off x="228600" y="6477000"/>
            <a:ext cx="8839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Moghaddam and Yang, Learning Gender with Support Faces, TPAMI 2002.</a:t>
            </a:r>
          </a:p>
        </p:txBody>
      </p:sp>
      <p:pic>
        <p:nvPicPr>
          <p:cNvPr id="45363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4343400"/>
            <a:ext cx="6019800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3638" name="Text Box 6"/>
          <p:cNvSpPr txBox="1">
            <a:spLocks noChangeArrowheads="1"/>
          </p:cNvSpPr>
          <p:nvPr/>
        </p:nvSpPr>
        <p:spPr bwMode="auto">
          <a:xfrm>
            <a:off x="457200" y="4724400"/>
            <a:ext cx="1828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Processed faces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381000" y="533400"/>
            <a:ext cx="1828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</a:rPr>
              <a:t>Face alignment processing</a:t>
            </a:r>
          </a:p>
        </p:txBody>
      </p:sp>
      <p:sp>
        <p:nvSpPr>
          <p:cNvPr id="41992" name="Rectangle 8"/>
          <p:cNvSpPr>
            <a:spLocks noChangeArrowheads="1"/>
          </p:cNvSpPr>
          <p:nvPr/>
        </p:nvSpPr>
        <p:spPr bwMode="auto">
          <a:xfrm>
            <a:off x="381000" y="-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6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3"/>
          <p:cNvPicPr>
            <a:picLocks noChangeAspect="1" noChangeArrowheads="1"/>
          </p:cNvPicPr>
          <p:nvPr/>
        </p:nvPicPr>
        <p:blipFill>
          <a:blip r:embed="rId3" cstate="print"/>
          <a:srcRect l="22858" t="12952" r="15714" b="11620"/>
          <a:stretch>
            <a:fillRect/>
          </a:stretch>
        </p:blipFill>
        <p:spPr bwMode="auto">
          <a:xfrm>
            <a:off x="1147128" y="914400"/>
            <a:ext cx="684974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 smtClean="0"/>
              <a:t>Where in the World?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7316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457200" y="1325562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Training examples:</a:t>
            </a:r>
          </a:p>
          <a:p>
            <a:pPr lvl="1" eaLnBrk="1" hangingPunct="1"/>
            <a:r>
              <a:rPr lang="en-US" smtClean="0"/>
              <a:t>1044 males</a:t>
            </a:r>
          </a:p>
          <a:p>
            <a:pPr lvl="1" eaLnBrk="1" hangingPunct="1"/>
            <a:r>
              <a:rPr lang="en-US" smtClean="0"/>
              <a:t>713 females</a:t>
            </a:r>
          </a:p>
          <a:p>
            <a:pPr eaLnBrk="1" hangingPunct="1"/>
            <a:r>
              <a:rPr lang="en-US" smtClean="0"/>
              <a:t>Experiment with various kernels, select Gaussian RBF</a:t>
            </a:r>
          </a:p>
        </p:txBody>
      </p:sp>
      <p:sp>
        <p:nvSpPr>
          <p:cNvPr id="43011" name="Rectangle 5"/>
          <p:cNvSpPr>
            <a:spLocks noChangeArrowheads="1"/>
          </p:cNvSpPr>
          <p:nvPr/>
        </p:nvSpPr>
        <p:spPr bwMode="auto">
          <a:xfrm>
            <a:off x="6096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>
                <a:solidFill>
                  <a:srgbClr val="000000"/>
                </a:solidFill>
              </a:rPr>
              <a:t>Learning gender with SVMs</a:t>
            </a:r>
          </a:p>
        </p:txBody>
      </p:sp>
      <p:graphicFrame>
        <p:nvGraphicFramePr>
          <p:cNvPr id="305153" name="Object 4"/>
          <p:cNvGraphicFramePr>
            <a:graphicFrameLocks noChangeAspect="1"/>
          </p:cNvGraphicFramePr>
          <p:nvPr/>
        </p:nvGraphicFramePr>
        <p:xfrm>
          <a:off x="2514600" y="3992562"/>
          <a:ext cx="3948113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655" name="Equation" r:id="rId4" imgW="1739880" imgH="482400" progId="Equation.3">
                  <p:embed/>
                </p:oleObj>
              </mc:Choice>
              <mc:Fallback>
                <p:oleObj name="Equation" r:id="rId4" imgW="1739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992562"/>
                        <a:ext cx="3948113" cy="1095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379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Support Faces</a:t>
            </a:r>
          </a:p>
        </p:txBody>
      </p:sp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3"/>
          <a:srcRect l="27917" t="31551" r="25833" b="9061"/>
          <a:stretch>
            <a:fillRect/>
          </a:stretch>
        </p:blipFill>
        <p:spPr bwMode="auto">
          <a:xfrm>
            <a:off x="1676400" y="1173162"/>
            <a:ext cx="6400800" cy="500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228600" y="6443662"/>
            <a:ext cx="8839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00"/>
                </a:solidFill>
              </a:rPr>
              <a:t>Moghaddam</a:t>
            </a:r>
            <a:r>
              <a:rPr lang="en-US" sz="1600" dirty="0">
                <a:solidFill>
                  <a:srgbClr val="000000"/>
                </a:solidFill>
              </a:rPr>
              <a:t> and Yang, Learning Gender with Support Faces, TPAMI 2002.</a:t>
            </a:r>
          </a:p>
        </p:txBody>
      </p:sp>
    </p:spTree>
    <p:extLst>
      <p:ext uri="{BB962C8B-B14F-4D97-AF65-F5344CB8AC3E}">
        <p14:creationId xmlns:p14="http://schemas.microsoft.com/office/powerpoint/2010/main" val="37895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3"/>
          <a:srcRect l="19167" t="21198" r="19583" b="10426"/>
          <a:stretch>
            <a:fillRect/>
          </a:stretch>
        </p:blipFill>
        <p:spPr bwMode="auto">
          <a:xfrm>
            <a:off x="76200" y="381000"/>
            <a:ext cx="8839200" cy="601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Rectangle 4"/>
          <p:cNvSpPr>
            <a:spLocks noChangeArrowheads="1"/>
          </p:cNvSpPr>
          <p:nvPr/>
        </p:nvSpPr>
        <p:spPr bwMode="auto">
          <a:xfrm>
            <a:off x="6400800" y="5181600"/>
            <a:ext cx="3429000" cy="19812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5062" name="TextBox 5"/>
          <p:cNvSpPr txBox="1">
            <a:spLocks noChangeArrowheads="1"/>
          </p:cNvSpPr>
          <p:nvPr/>
        </p:nvSpPr>
        <p:spPr bwMode="auto">
          <a:xfrm>
            <a:off x="228600" y="6477000"/>
            <a:ext cx="8839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Moghaddam and Yang, Learning Gender with Support Faces, TPAMI 2002.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28600" y="4437112"/>
            <a:ext cx="8686800" cy="360040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79512" y="2708920"/>
            <a:ext cx="8686800" cy="360040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51520" y="2348880"/>
            <a:ext cx="8686800" cy="360040"/>
          </a:xfrm>
          <a:prstGeom prst="rect">
            <a:avLst/>
          </a:prstGeom>
          <a:solidFill>
            <a:srgbClr val="FFFF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2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Gender perception experiment:</a:t>
            </a:r>
            <a:br>
              <a:rPr lang="en-US" sz="4000" smtClean="0"/>
            </a:br>
            <a:r>
              <a:rPr lang="en-US" sz="4000" smtClean="0"/>
              <a:t>How well can humans do?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Subjects: </a:t>
            </a:r>
          </a:p>
          <a:p>
            <a:pPr lvl="1" eaLnBrk="1" hangingPunct="1"/>
            <a:r>
              <a:rPr lang="en-US" dirty="0" smtClean="0"/>
              <a:t>30 people (22 male, 8 female)</a:t>
            </a:r>
          </a:p>
          <a:p>
            <a:pPr lvl="1" eaLnBrk="1" hangingPunct="1"/>
            <a:r>
              <a:rPr lang="en-US" dirty="0" smtClean="0"/>
              <a:t>Ages mid-20’s to mid-40’s</a:t>
            </a:r>
          </a:p>
          <a:p>
            <a:pPr eaLnBrk="1" hangingPunct="1"/>
            <a:r>
              <a:rPr lang="en-US" sz="2800" dirty="0" smtClean="0"/>
              <a:t>Test data:</a:t>
            </a:r>
          </a:p>
          <a:p>
            <a:pPr lvl="1" eaLnBrk="1" hangingPunct="1"/>
            <a:r>
              <a:rPr lang="en-US" dirty="0" smtClean="0"/>
              <a:t>254 face images (6 males, 4 females)</a:t>
            </a:r>
          </a:p>
          <a:p>
            <a:pPr lvl="1" eaLnBrk="1" hangingPunct="1"/>
            <a:r>
              <a:rPr lang="en-US" dirty="0" smtClean="0"/>
              <a:t>Low res and high res versions</a:t>
            </a:r>
          </a:p>
          <a:p>
            <a:pPr eaLnBrk="1" hangingPunct="1"/>
            <a:r>
              <a:rPr lang="en-US" sz="2800" dirty="0" smtClean="0"/>
              <a:t>Task:</a:t>
            </a:r>
          </a:p>
          <a:p>
            <a:pPr lvl="1" eaLnBrk="1" hangingPunct="1"/>
            <a:r>
              <a:rPr lang="en-US" dirty="0" smtClean="0"/>
              <a:t>Classify as male or female, forced choice</a:t>
            </a:r>
          </a:p>
          <a:p>
            <a:pPr lvl="1" eaLnBrk="1" hangingPunct="1"/>
            <a:r>
              <a:rPr lang="en-US" dirty="0" smtClean="0"/>
              <a:t>No time limit</a:t>
            </a:r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sz="2800" dirty="0" smtClean="0"/>
          </a:p>
        </p:txBody>
      </p:sp>
      <p:sp>
        <p:nvSpPr>
          <p:cNvPr id="46084" name="TextBox 3"/>
          <p:cNvSpPr txBox="1">
            <a:spLocks noChangeArrowheads="1"/>
          </p:cNvSpPr>
          <p:nvPr/>
        </p:nvSpPr>
        <p:spPr bwMode="auto">
          <a:xfrm>
            <a:off x="76200" y="6583363"/>
            <a:ext cx="88392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Moghaddam and Yang, Face &amp; Gesture 2000.</a:t>
            </a:r>
          </a:p>
        </p:txBody>
      </p:sp>
    </p:spTree>
    <p:extLst>
      <p:ext uri="{BB962C8B-B14F-4D97-AF65-F5344CB8AC3E}">
        <p14:creationId xmlns:p14="http://schemas.microsoft.com/office/powerpoint/2010/main" val="310198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7108" name="Picture 2"/>
          <p:cNvPicPr>
            <a:picLocks noChangeAspect="1" noChangeArrowheads="1"/>
          </p:cNvPicPr>
          <p:nvPr/>
        </p:nvPicPr>
        <p:blipFill>
          <a:blip r:embed="rId3"/>
          <a:srcRect l="23334" t="18462" r="19167" b="14529"/>
          <a:stretch>
            <a:fillRect/>
          </a:stretch>
        </p:blipFill>
        <p:spPr bwMode="auto">
          <a:xfrm>
            <a:off x="304800" y="228600"/>
            <a:ext cx="8534400" cy="605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9" name="TextBox 3"/>
          <p:cNvSpPr txBox="1">
            <a:spLocks noChangeArrowheads="1"/>
          </p:cNvSpPr>
          <p:nvPr/>
        </p:nvSpPr>
        <p:spPr bwMode="auto">
          <a:xfrm>
            <a:off x="0" y="6629400"/>
            <a:ext cx="88392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000000"/>
                </a:solidFill>
              </a:rPr>
              <a:t>Moghaddam and Yang, Face &amp; Gesture 2000.</a:t>
            </a: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6019800" y="304800"/>
            <a:ext cx="3657600" cy="4495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 rot="5400000">
            <a:off x="2514600" y="-5562600"/>
            <a:ext cx="3657600" cy="10363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112" name="Text Box 10"/>
          <p:cNvSpPr txBox="1">
            <a:spLocks noChangeArrowheads="1"/>
          </p:cNvSpPr>
          <p:nvPr/>
        </p:nvSpPr>
        <p:spPr bwMode="auto">
          <a:xfrm>
            <a:off x="990600" y="-1219200"/>
            <a:ext cx="8153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7113" name="Title 1"/>
          <p:cNvSpPr>
            <a:spLocks/>
          </p:cNvSpPr>
          <p:nvPr/>
        </p:nvSpPr>
        <p:spPr bwMode="auto">
          <a:xfrm>
            <a:off x="6096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>
                <a:solidFill>
                  <a:srgbClr val="000000"/>
                </a:solidFill>
              </a:rPr>
              <a:t>Gender perception experiment:</a:t>
            </a:r>
            <a:br>
              <a:rPr lang="en-US" sz="4000">
                <a:solidFill>
                  <a:srgbClr val="000000"/>
                </a:solidFill>
              </a:rPr>
            </a:br>
            <a:r>
              <a:rPr lang="en-US" sz="4000">
                <a:solidFill>
                  <a:srgbClr val="000000"/>
                </a:solidFill>
              </a:rPr>
              <a:t>How well can humans do?</a:t>
            </a: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30480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Error</a:t>
            </a: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4876800" y="6096000"/>
            <a:ext cx="1447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50647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Human vs. Machine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5715000" y="1874837"/>
            <a:ext cx="32004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SVMs performed better than any single human test subject, at either resolution</a:t>
            </a:r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3"/>
          <a:srcRect l="58749" t="53333" r="13750" b="3590"/>
          <a:stretch>
            <a:fillRect/>
          </a:stretch>
        </p:blipFill>
        <p:spPr bwMode="auto">
          <a:xfrm>
            <a:off x="609600" y="1447800"/>
            <a:ext cx="5029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41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Hardest examples for humans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9156" name="TextBox 3"/>
          <p:cNvSpPr txBox="1">
            <a:spLocks noChangeArrowheads="1"/>
          </p:cNvSpPr>
          <p:nvPr/>
        </p:nvSpPr>
        <p:spPr bwMode="auto">
          <a:xfrm>
            <a:off x="228600" y="6477000"/>
            <a:ext cx="8839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Moghaddam and Yang, Face &amp; Gesture 2000.</a:t>
            </a:r>
          </a:p>
        </p:txBody>
      </p:sp>
      <p:pic>
        <p:nvPicPr>
          <p:cNvPr id="49157" name="Picture 2"/>
          <p:cNvPicPr>
            <a:picLocks noChangeAspect="1" noChangeArrowheads="1"/>
          </p:cNvPicPr>
          <p:nvPr/>
        </p:nvPicPr>
        <p:blipFill>
          <a:blip r:embed="rId3"/>
          <a:srcRect l="23750" t="41574" r="22501" b="11795"/>
          <a:stretch>
            <a:fillRect/>
          </a:stretch>
        </p:blipFill>
        <p:spPr bwMode="auto">
          <a:xfrm>
            <a:off x="304800" y="1676400"/>
            <a:ext cx="8382000" cy="443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533400" y="5029200"/>
            <a:ext cx="8153400" cy="1295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35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the features are not 2d?</a:t>
            </a:r>
          </a:p>
          <a:p>
            <a:r>
              <a:rPr lang="en-US" dirty="0" smtClean="0"/>
              <a:t>What if the data is not linearly separable?</a:t>
            </a:r>
          </a:p>
          <a:p>
            <a:r>
              <a:rPr lang="en-US" b="1" dirty="0" smtClean="0"/>
              <a:t>What if we have more than just two categories?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6689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Multi-class SVMs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Achieve multi-class classifier by combining a number of binary classifiers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>
              <a:buFontTx/>
              <a:buChar char="•"/>
            </a:pPr>
            <a:r>
              <a:rPr lang="en-US" sz="2400" b="1" u="sng" dirty="0" smtClean="0">
                <a:latin typeface="Arial" pitchFamily="34" charset="0"/>
                <a:cs typeface="Arial" pitchFamily="34" charset="0"/>
              </a:rPr>
              <a:t>One vs. all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Training: learn an SVM for each class vs. the rest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Testing: apply each SVM to test example and assign to it the class of the SVM that returns the highest decision value</a:t>
            </a:r>
          </a:p>
          <a:p>
            <a:pPr lvl="1"/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buFontTx/>
              <a:buChar char="•"/>
            </a:pPr>
            <a:r>
              <a:rPr lang="en-US" sz="2400" b="1" u="sng" dirty="0" smtClean="0">
                <a:latin typeface="Arial" pitchFamily="34" charset="0"/>
                <a:cs typeface="Arial" pitchFamily="34" charset="0"/>
              </a:rPr>
              <a:t>One vs. one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Training: learn an SVM for each pair of classes</a:t>
            </a:r>
          </a:p>
          <a:p>
            <a:pPr lvl="1"/>
            <a:r>
              <a:rPr lang="en-US" sz="2400" dirty="0" smtClean="0">
                <a:latin typeface="Arial" pitchFamily="34" charset="0"/>
                <a:cs typeface="Arial" pitchFamily="34" charset="0"/>
              </a:rPr>
              <a:t>Testing: each learned SVM “votes” for a class to assign to the test example</a:t>
            </a: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02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SVMs: Pros and cons</a:t>
            </a:r>
          </a:p>
        </p:txBody>
      </p:sp>
      <p:sp>
        <p:nvSpPr>
          <p:cNvPr id="993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57150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Pros</a:t>
            </a:r>
          </a:p>
          <a:p>
            <a:pPr lvl="1"/>
            <a:r>
              <a:rPr lang="en-US" dirty="0"/>
              <a:t>Many publicly available SVM packages:</a:t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www.kernel-machines.org/software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http://www.csie.ntu.edu.tw/~cjlin/libsvm/</a:t>
            </a:r>
            <a:endParaRPr lang="en-US" dirty="0"/>
          </a:p>
          <a:p>
            <a:pPr lvl="1"/>
            <a:r>
              <a:rPr lang="en-US" dirty="0"/>
              <a:t>Kernel-based framework is very powerful, </a:t>
            </a:r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Often a sparse set of support vectors – compact at test time</a:t>
            </a:r>
            <a:endParaRPr lang="en-US" dirty="0"/>
          </a:p>
          <a:p>
            <a:pPr lvl="1"/>
            <a:r>
              <a:rPr lang="en-US" dirty="0" smtClean="0"/>
              <a:t>Work </a:t>
            </a:r>
            <a:r>
              <a:rPr lang="en-US" dirty="0"/>
              <a:t>very well in practice, even with very small training sample sizes</a:t>
            </a:r>
            <a:br>
              <a:rPr lang="en-US" dirty="0"/>
            </a:br>
            <a:endParaRPr lang="en-US" sz="1200" dirty="0"/>
          </a:p>
          <a:p>
            <a:pPr>
              <a:buFontTx/>
              <a:buChar char="•"/>
            </a:pPr>
            <a:r>
              <a:rPr lang="en-US" dirty="0"/>
              <a:t>Cons</a:t>
            </a:r>
          </a:p>
          <a:p>
            <a:pPr lvl="1"/>
            <a:r>
              <a:rPr lang="en-US" dirty="0"/>
              <a:t>No “direct” multi-class SVM, must combine two-class </a:t>
            </a:r>
            <a:r>
              <a:rPr lang="en-US" dirty="0" smtClean="0"/>
              <a:t>SVMs</a:t>
            </a:r>
          </a:p>
          <a:p>
            <a:pPr lvl="1"/>
            <a:r>
              <a:rPr lang="en-US" dirty="0" smtClean="0"/>
              <a:t>Can be tricky to select best kernel function for a problem</a:t>
            </a:r>
            <a:endParaRPr lang="en-US" dirty="0"/>
          </a:p>
          <a:p>
            <a:pPr lvl="1"/>
            <a:r>
              <a:rPr lang="en-US" dirty="0"/>
              <a:t>Computation, memory </a:t>
            </a:r>
          </a:p>
          <a:p>
            <a:pPr lvl="2"/>
            <a:r>
              <a:rPr lang="en-US" dirty="0"/>
              <a:t>During training time, must compute matrix of kernel values for every pair of examples</a:t>
            </a:r>
          </a:p>
          <a:p>
            <a:pPr lvl="2"/>
            <a:r>
              <a:rPr lang="en-US" dirty="0"/>
              <a:t>Learning can take a very long time for large-scale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34200" y="6657201"/>
            <a:ext cx="3124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Adapted from Lana </a:t>
            </a:r>
            <a:r>
              <a:rPr lang="en-US" sz="1200" dirty="0" err="1" smtClean="0">
                <a:solidFill>
                  <a:srgbClr val="000000"/>
                </a:solidFill>
              </a:rPr>
              <a:t>Lazebnik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15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28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/>
          <p:cNvPicPr>
            <a:picLocks noChangeAspect="1" noChangeArrowheads="1"/>
          </p:cNvPicPr>
          <p:nvPr/>
        </p:nvPicPr>
        <p:blipFill>
          <a:blip r:embed="rId3" cstate="print"/>
          <a:srcRect l="37033" t="21516" r="16484" b="20988"/>
          <a:stretch>
            <a:fillRect/>
          </a:stretch>
        </p:blipFill>
        <p:spPr bwMode="auto">
          <a:xfrm>
            <a:off x="1081278" y="838200"/>
            <a:ext cx="6981444" cy="539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 smtClean="0"/>
              <a:t>Where in the World?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2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Coming up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Part-based models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Video processing: motion, tracking, activity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91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6+ million </a:t>
            </a:r>
            <a:r>
              <a:rPr lang="en-US" sz="3600" dirty="0" err="1" smtClean="0"/>
              <a:t>geotagged</a:t>
            </a:r>
            <a:r>
              <a:rPr lang="en-US" sz="3600" dirty="0" smtClean="0"/>
              <a:t> photos</a:t>
            </a:r>
            <a:br>
              <a:rPr lang="en-US" sz="3600" dirty="0" smtClean="0"/>
            </a:br>
            <a:r>
              <a:rPr lang="en-US" sz="3600" dirty="0" smtClean="0"/>
              <a:t>by 109,788 photographers</a:t>
            </a:r>
          </a:p>
        </p:txBody>
      </p:sp>
      <p:pic>
        <p:nvPicPr>
          <p:cNvPr id="37891" name="Picture 2" descr="C:\Documents and Settings\jhhays\Desktop\im2gps\im2gps_figures\CR_images\all_coords.jpg"/>
          <p:cNvPicPr>
            <a:picLocks noChangeAspect="1" noChangeArrowheads="1"/>
          </p:cNvPicPr>
          <p:nvPr/>
        </p:nvPicPr>
        <p:blipFill>
          <a:blip r:embed="rId3" cstate="print"/>
          <a:srcRect r="33530"/>
          <a:stretch>
            <a:fillRect/>
          </a:stretch>
        </p:blipFill>
        <p:spPr bwMode="auto">
          <a:xfrm>
            <a:off x="0" y="1524000"/>
            <a:ext cx="911701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438400" y="62484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Annotated by </a:t>
            </a:r>
            <a:r>
              <a:rPr lang="en-US" dirty="0" err="1">
                <a:solidFill>
                  <a:prstClr val="black"/>
                </a:solidFill>
              </a:rPr>
              <a:t>Flickr</a:t>
            </a:r>
            <a:r>
              <a:rPr lang="en-US" dirty="0">
                <a:solidFill>
                  <a:prstClr val="black"/>
                </a:solidFill>
              </a:rPr>
              <a:t> 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151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Documents and Settings\jhhays\Desktop\im2gps\im2gps_figures\CR_images\all_coords.jpg"/>
          <p:cNvPicPr>
            <a:picLocks noChangeAspect="1" noChangeArrowheads="1"/>
          </p:cNvPicPr>
          <p:nvPr/>
        </p:nvPicPr>
        <p:blipFill>
          <a:blip r:embed="rId3" cstate="print"/>
          <a:srcRect l="33334" r="-2"/>
          <a:stretch>
            <a:fillRect/>
          </a:stretch>
        </p:blipFill>
        <p:spPr bwMode="auto">
          <a:xfrm>
            <a:off x="0" y="1524000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90600"/>
          </a:xfrm>
        </p:spPr>
        <p:txBody>
          <a:bodyPr>
            <a:noAutofit/>
          </a:bodyPr>
          <a:lstStyle/>
          <a:p>
            <a:r>
              <a:rPr lang="en-US" sz="3600" dirty="0" smtClean="0"/>
              <a:t>6+ million </a:t>
            </a:r>
            <a:r>
              <a:rPr lang="en-US" sz="3600" dirty="0" err="1" smtClean="0"/>
              <a:t>geotagged</a:t>
            </a:r>
            <a:r>
              <a:rPr lang="en-US" sz="3600" dirty="0" smtClean="0"/>
              <a:t> photos</a:t>
            </a:r>
            <a:br>
              <a:rPr lang="en-US" sz="3600" dirty="0" smtClean="0"/>
            </a:br>
            <a:r>
              <a:rPr lang="en-US" sz="3600" dirty="0" smtClean="0"/>
              <a:t>by 109,788 photographers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8400" y="62484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Annotated by </a:t>
            </a:r>
            <a:r>
              <a:rPr lang="en-US" dirty="0" err="1">
                <a:solidFill>
                  <a:prstClr val="black"/>
                </a:solidFill>
              </a:rPr>
              <a:t>Flickr</a:t>
            </a:r>
            <a:r>
              <a:rPr lang="en-US" dirty="0">
                <a:solidFill>
                  <a:prstClr val="black"/>
                </a:solidFill>
              </a:rPr>
              <a:t> users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Slides: James Hays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917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Which scene properties are relevant?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6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e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9211</TotalTime>
  <Words>1801</Words>
  <Application>Microsoft Office PowerPoint</Application>
  <PresentationFormat>On-screen Show (4:3)</PresentationFormat>
  <Paragraphs>372</Paragraphs>
  <Slides>60</Slides>
  <Notes>49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85" baseType="lpstr">
      <vt:lpstr>cmmi10</vt:lpstr>
      <vt:lpstr>cmr10</vt:lpstr>
      <vt:lpstr>宋体</vt:lpstr>
      <vt:lpstr>Arial</vt:lpstr>
      <vt:lpstr>Calibri</vt:lpstr>
      <vt:lpstr>Garamond</vt:lpstr>
      <vt:lpstr>Tahoma</vt:lpstr>
      <vt:lpstr>Times</vt:lpstr>
      <vt:lpstr>Times New Roman</vt:lpstr>
      <vt:lpstr>Trebuchet MS</vt:lpstr>
      <vt:lpstr>Wingdings</vt:lpstr>
      <vt:lpstr>Office Theme</vt:lpstr>
      <vt:lpstr>4_Default Design</vt:lpstr>
      <vt:lpstr>3_Default Design</vt:lpstr>
      <vt:lpstr>5_Default Design</vt:lpstr>
      <vt:lpstr>6_Office Theme</vt:lpstr>
      <vt:lpstr>2_Blank Presentation</vt:lpstr>
      <vt:lpstr>7_Office Theme</vt:lpstr>
      <vt:lpstr>5_Blank Presentation</vt:lpstr>
      <vt:lpstr>6_Blank Presentation</vt:lpstr>
      <vt:lpstr>Edge</vt:lpstr>
      <vt:lpstr>6_Default Design</vt:lpstr>
      <vt:lpstr>test</vt:lpstr>
      <vt:lpstr>9_Office Theme</vt:lpstr>
      <vt:lpstr>Equation</vt:lpstr>
      <vt:lpstr>Nearest Neighbor classification</vt:lpstr>
      <vt:lpstr>PowerPoint Presentation</vt:lpstr>
      <vt:lpstr>A nearest neighbor recognition example</vt:lpstr>
      <vt:lpstr>Where in the World?</vt:lpstr>
      <vt:lpstr>Where in the World?</vt:lpstr>
      <vt:lpstr>Where in the World?</vt:lpstr>
      <vt:lpstr>6+ million geotagged photos by 109,788 photographers</vt:lpstr>
      <vt:lpstr>6+ million geotagged photos by 109,788 photographers</vt:lpstr>
      <vt:lpstr>Which scene properties are relevant?</vt:lpstr>
      <vt:lpstr>PowerPoint Presentation</vt:lpstr>
      <vt:lpstr>Global texture:  capturing the “Gist” of the scene</vt:lpstr>
      <vt:lpstr>Which scene properties are relevant?</vt:lpstr>
      <vt:lpstr>Scene Matches</vt:lpstr>
      <vt:lpstr>PowerPoint Presentation</vt:lpstr>
      <vt:lpstr>Scene Matches</vt:lpstr>
      <vt:lpstr>PowerPoint Presentation</vt:lpstr>
      <vt:lpstr>Scene Matches</vt:lpstr>
      <vt:lpstr>PowerPoint Presentation</vt:lpstr>
      <vt:lpstr>The Importance of Data</vt:lpstr>
      <vt:lpstr>Feature Performance</vt:lpstr>
      <vt:lpstr>Nearest neighbors: pros and cons</vt:lpstr>
      <vt:lpstr>Linear classifiers</vt:lpstr>
      <vt:lpstr>Lines in R2</vt:lpstr>
      <vt:lpstr>Lines in R2</vt:lpstr>
      <vt:lpstr>Lines in R2</vt:lpstr>
      <vt:lpstr>Lines in R2</vt:lpstr>
      <vt:lpstr>Lines in R2</vt:lpstr>
      <vt:lpstr>Linear classifiers</vt:lpstr>
      <vt:lpstr>Support Vector Machines (SVMs)</vt:lpstr>
      <vt:lpstr>Support vector machines</vt:lpstr>
      <vt:lpstr>Support vector machines</vt:lpstr>
      <vt:lpstr>Support vector machines</vt:lpstr>
      <vt:lpstr>Finding the maximum margin line</vt:lpstr>
      <vt:lpstr>Finding the maximum margin line</vt:lpstr>
      <vt:lpstr>Finding the maximum margin line</vt:lpstr>
      <vt:lpstr>Questions</vt:lpstr>
      <vt:lpstr>Questions</vt:lpstr>
      <vt:lpstr>Person detection with HoG’s &amp; linear SVM’s</vt:lpstr>
      <vt:lpstr>Person detection with HoG’s &amp; linear SVM’s</vt:lpstr>
      <vt:lpstr>Questions</vt:lpstr>
      <vt:lpstr>Non-linear SVMs</vt:lpstr>
      <vt:lpstr>Non-linear SVMs: feature spaces</vt:lpstr>
      <vt:lpstr>PowerPoint Presentation</vt:lpstr>
      <vt:lpstr>Example</vt:lpstr>
      <vt:lpstr>Nonlinear SVMs</vt:lpstr>
      <vt:lpstr>Examples of kernel functions</vt:lpstr>
      <vt:lpstr>SVMs for recognition</vt:lpstr>
      <vt:lpstr>Example: learning gender with SVMs</vt:lpstr>
      <vt:lpstr>PowerPoint Presentation</vt:lpstr>
      <vt:lpstr>PowerPoint Presentation</vt:lpstr>
      <vt:lpstr>Support Faces</vt:lpstr>
      <vt:lpstr>PowerPoint Presentation</vt:lpstr>
      <vt:lpstr>Gender perception experiment: How well can humans do?</vt:lpstr>
      <vt:lpstr>PowerPoint Presentation</vt:lpstr>
      <vt:lpstr>Human vs. Machine</vt:lpstr>
      <vt:lpstr>Hardest examples for humans</vt:lpstr>
      <vt:lpstr>Questions</vt:lpstr>
      <vt:lpstr>Multi-class SVMs</vt:lpstr>
      <vt:lpstr>SVMs: Pros and cons</vt:lpstr>
      <vt:lpstr>Coming up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grauman</dc:creator>
  <cp:lastModifiedBy>Ryan Farrell</cp:lastModifiedBy>
  <cp:revision>168</cp:revision>
  <cp:lastPrinted>2011-04-14T19:30:22Z</cp:lastPrinted>
  <dcterms:created xsi:type="dcterms:W3CDTF">2006-08-16T00:00:00Z</dcterms:created>
  <dcterms:modified xsi:type="dcterms:W3CDTF">2015-11-21T16:11:08Z</dcterms:modified>
</cp:coreProperties>
</file>